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3" r:id="rId3"/>
    <p:sldId id="261" r:id="rId4"/>
    <p:sldId id="260" r:id="rId5"/>
    <p:sldId id="296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294" r:id="rId21"/>
    <p:sldId id="321" r:id="rId22"/>
    <p:sldId id="324" r:id="rId23"/>
    <p:sldId id="342" r:id="rId24"/>
    <p:sldId id="343" r:id="rId25"/>
    <p:sldId id="344" r:id="rId26"/>
    <p:sldId id="322" r:id="rId27"/>
    <p:sldId id="326" r:id="rId28"/>
    <p:sldId id="31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3745C7D-44C9-4853-A3F1-C695538A9F56}">
          <p14:sldIdLst>
            <p14:sldId id="256"/>
            <p14:sldId id="323"/>
            <p14:sldId id="261"/>
            <p14:sldId id="260"/>
            <p14:sldId id="296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41"/>
            <p14:sldId id="294"/>
            <p14:sldId id="321"/>
            <p14:sldId id="324"/>
            <p14:sldId id="342"/>
            <p14:sldId id="343"/>
            <p14:sldId id="344"/>
            <p14:sldId id="322"/>
            <p14:sldId id="326"/>
            <p14:sldId id="31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1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0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pPr>
            <a:r>
              <a:rPr lang="sr-Cyrl-R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Укупан број ДСГ</a:t>
            </a: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0367205181432362E-2"/>
          <c:y val="0.10514561065285372"/>
          <c:w val="0.92945161097478934"/>
          <c:h val="0.567018583366991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КЦ Крагујевац</c:v>
                </c:pt>
                <c:pt idx="1">
                  <c:v>КБЦ Бежанијска коса</c:v>
                </c:pt>
                <c:pt idx="2">
                  <c:v>ОБ Зрењанин</c:v>
                </c:pt>
                <c:pt idx="3">
                  <c:v>ОБ Лесковац</c:v>
                </c:pt>
                <c:pt idx="4">
                  <c:v>ОБ Крушевац</c:v>
                </c:pt>
                <c:pt idx="5">
                  <c:v>ОБ Сента</c:v>
                </c:pt>
                <c:pt idx="6">
                  <c:v>ЗЦ Кладово</c:v>
                </c:pt>
                <c:pt idx="7">
                  <c:v>Институт Бањица</c:v>
                </c:pt>
                <c:pt idx="8">
                  <c:v>ИМД "др Вукан Чупић"</c:v>
                </c:pt>
                <c:pt idx="9">
                  <c:v>Институт Дедиње</c:v>
                </c:pt>
                <c:pt idx="10">
                  <c:v>ИКВБ Војводине</c:v>
                </c:pt>
                <c:pt idx="11">
                  <c:v>Институт за онкологију Војводине</c:v>
                </c:pt>
                <c:pt idx="12">
                  <c:v>ГАК Народни фронт</c:v>
                </c:pt>
                <c:pt idx="13">
                  <c:v>СБ Врњачка Бања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422</c:v>
                </c:pt>
                <c:pt idx="1">
                  <c:v>241</c:v>
                </c:pt>
                <c:pt idx="2">
                  <c:v>288</c:v>
                </c:pt>
                <c:pt idx="3">
                  <c:v>279</c:v>
                </c:pt>
                <c:pt idx="4">
                  <c:v>266</c:v>
                </c:pt>
                <c:pt idx="5">
                  <c:v>216</c:v>
                </c:pt>
                <c:pt idx="6">
                  <c:v>116</c:v>
                </c:pt>
                <c:pt idx="7">
                  <c:v>112</c:v>
                </c:pt>
                <c:pt idx="8">
                  <c:v>235</c:v>
                </c:pt>
                <c:pt idx="9">
                  <c:v>72</c:v>
                </c:pt>
                <c:pt idx="10">
                  <c:v>67</c:v>
                </c:pt>
                <c:pt idx="11">
                  <c:v>67</c:v>
                </c:pt>
                <c:pt idx="12">
                  <c:v>51</c:v>
                </c:pt>
                <c:pt idx="13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3A-4F7E-AB55-89F2BCFEB8E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455960160"/>
        <c:axId val="455960552"/>
      </c:barChart>
      <c:catAx>
        <c:axId val="45596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960552"/>
        <c:crosses val="autoZero"/>
        <c:auto val="1"/>
        <c:lblAlgn val="ctr"/>
        <c:lblOffset val="100"/>
        <c:noMultiLvlLbl val="0"/>
      </c:catAx>
      <c:valAx>
        <c:axId val="455960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96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КЦ Крагујевац</c:v>
                </c:pt>
                <c:pt idx="1">
                  <c:v>КБЦ Бежанијска коса</c:v>
                </c:pt>
                <c:pt idx="2">
                  <c:v>ОБ Зрењанин</c:v>
                </c:pt>
                <c:pt idx="3">
                  <c:v>ОБ Лесковац</c:v>
                </c:pt>
                <c:pt idx="4">
                  <c:v>ОБ Крушевац</c:v>
                </c:pt>
                <c:pt idx="5">
                  <c:v>ОБ Сента</c:v>
                </c:pt>
                <c:pt idx="6">
                  <c:v>ЗЦ Кладово</c:v>
                </c:pt>
                <c:pt idx="7">
                  <c:v>Институт Бањица</c:v>
                </c:pt>
                <c:pt idx="8">
                  <c:v>ИМД "др Вукан Чупић"</c:v>
                </c:pt>
                <c:pt idx="9">
                  <c:v>Институт Дедиње</c:v>
                </c:pt>
                <c:pt idx="10">
                  <c:v>ИКВБ Војводине</c:v>
                </c:pt>
                <c:pt idx="11">
                  <c:v>Институт за онкологију Војводине</c:v>
                </c:pt>
                <c:pt idx="12">
                  <c:v>ГАК Народни фронт</c:v>
                </c:pt>
                <c:pt idx="13">
                  <c:v>СБ Врњачка Бања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9.1</c:v>
                </c:pt>
                <c:pt idx="1">
                  <c:v>4.3</c:v>
                </c:pt>
                <c:pt idx="2">
                  <c:v>5.8</c:v>
                </c:pt>
                <c:pt idx="3">
                  <c:v>6.7</c:v>
                </c:pt>
                <c:pt idx="4">
                  <c:v>6.2</c:v>
                </c:pt>
                <c:pt idx="5">
                  <c:v>2.8</c:v>
                </c:pt>
                <c:pt idx="6">
                  <c:v>3.7</c:v>
                </c:pt>
                <c:pt idx="7">
                  <c:v>13.3</c:v>
                </c:pt>
                <c:pt idx="8">
                  <c:v>11.7</c:v>
                </c:pt>
                <c:pt idx="9">
                  <c:v>6.5</c:v>
                </c:pt>
                <c:pt idx="10">
                  <c:v>7.3</c:v>
                </c:pt>
                <c:pt idx="11">
                  <c:v>3.3</c:v>
                </c:pt>
                <c:pt idx="12">
                  <c:v>3.4</c:v>
                </c:pt>
                <c:pt idx="13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58-485B-9227-22A09F10840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55962904"/>
        <c:axId val="455964864"/>
      </c:barChart>
      <c:catAx>
        <c:axId val="455962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964864"/>
        <c:crosses val="autoZero"/>
        <c:auto val="1"/>
        <c:lblAlgn val="ctr"/>
        <c:lblOffset val="100"/>
        <c:noMultiLvlLbl val="0"/>
      </c:catAx>
      <c:valAx>
        <c:axId val="45596486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55962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'[Chart in Microsoft PowerPoint]Sheet2'!$C$1</c:f>
              <c:strCache>
                <c:ptCount val="1"/>
                <c:pt idx="0">
                  <c:v>Просечан број пратећих дијагноза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'[Chart in Microsoft PowerPoint]Sheet2'!$A$2:$A$15</c:f>
              <c:strCache>
                <c:ptCount val="14"/>
                <c:pt idx="0">
                  <c:v>КЦ Крагујевац</c:v>
                </c:pt>
                <c:pt idx="1">
                  <c:v>КБЦ Бежанијска коса</c:v>
                </c:pt>
                <c:pt idx="2">
                  <c:v>ОБ Зрењанин</c:v>
                </c:pt>
                <c:pt idx="3">
                  <c:v>ОБ Лесковац</c:v>
                </c:pt>
                <c:pt idx="4">
                  <c:v>ОБ Крушевац</c:v>
                </c:pt>
                <c:pt idx="5">
                  <c:v>ОБ Сента</c:v>
                </c:pt>
                <c:pt idx="6">
                  <c:v>ЗЦ Кладово</c:v>
                </c:pt>
                <c:pt idx="7">
                  <c:v>Институт Бањица</c:v>
                </c:pt>
                <c:pt idx="8">
                  <c:v>ИМД "др Вукан Чупић"</c:v>
                </c:pt>
                <c:pt idx="9">
                  <c:v>Институт Дедиње</c:v>
                </c:pt>
                <c:pt idx="10">
                  <c:v>ИКВБ Војводине</c:v>
                </c:pt>
                <c:pt idx="11">
                  <c:v>Институт за онкологију Војводине</c:v>
                </c:pt>
                <c:pt idx="12">
                  <c:v>ГАК Народни фронт</c:v>
                </c:pt>
                <c:pt idx="13">
                  <c:v>СБ Врњачка Бања</c:v>
                </c:pt>
              </c:strCache>
            </c:strRef>
          </c:cat>
          <c:val>
            <c:numRef>
              <c:f>'[Chart in Microsoft PowerPoint]Sheet2'!$C$2:$C$15</c:f>
              <c:numCache>
                <c:formatCode>General</c:formatCode>
                <c:ptCount val="14"/>
                <c:pt idx="0">
                  <c:v>2.2000000000000002</c:v>
                </c:pt>
                <c:pt idx="1">
                  <c:v>2.9</c:v>
                </c:pt>
                <c:pt idx="2">
                  <c:v>3.3</c:v>
                </c:pt>
                <c:pt idx="3">
                  <c:v>1.2</c:v>
                </c:pt>
                <c:pt idx="4">
                  <c:v>2.1</c:v>
                </c:pt>
                <c:pt idx="5">
                  <c:v>1</c:v>
                </c:pt>
                <c:pt idx="6">
                  <c:v>0.5</c:v>
                </c:pt>
                <c:pt idx="7">
                  <c:v>1.3</c:v>
                </c:pt>
                <c:pt idx="8">
                  <c:v>1.9</c:v>
                </c:pt>
                <c:pt idx="9">
                  <c:v>5.9</c:v>
                </c:pt>
                <c:pt idx="10">
                  <c:v>9</c:v>
                </c:pt>
                <c:pt idx="11">
                  <c:v>2.5</c:v>
                </c:pt>
                <c:pt idx="12">
                  <c:v>1.4</c:v>
                </c:pt>
                <c:pt idx="13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2B-4677-A57F-4F5FFC237A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55980152"/>
        <c:axId val="455973096"/>
      </c:barChart>
      <c:lineChart>
        <c:grouping val="standard"/>
        <c:varyColors val="0"/>
        <c:ser>
          <c:idx val="0"/>
          <c:order val="0"/>
          <c:tx>
            <c:strRef>
              <c:f>'[Chart in Microsoft PowerPoint]Sheet2'!$B$1</c:f>
              <c:strCache>
                <c:ptCount val="1"/>
                <c:pt idx="0">
                  <c:v>Просечан PCCL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'[Chart in Microsoft PowerPoint]Sheet2'!$A$2:$A$15</c:f>
              <c:strCache>
                <c:ptCount val="14"/>
                <c:pt idx="0">
                  <c:v>КЦ Крагујевац</c:v>
                </c:pt>
                <c:pt idx="1">
                  <c:v>КБЦ Бежанијска коса</c:v>
                </c:pt>
                <c:pt idx="2">
                  <c:v>ОБ Зрењанин</c:v>
                </c:pt>
                <c:pt idx="3">
                  <c:v>ОБ Лесковац</c:v>
                </c:pt>
                <c:pt idx="4">
                  <c:v>ОБ Крушевац</c:v>
                </c:pt>
                <c:pt idx="5">
                  <c:v>ОБ Сента</c:v>
                </c:pt>
                <c:pt idx="6">
                  <c:v>ЗЦ Кладово</c:v>
                </c:pt>
                <c:pt idx="7">
                  <c:v>Институт Бањица</c:v>
                </c:pt>
                <c:pt idx="8">
                  <c:v>ИМД "др Вукан Чупић"</c:v>
                </c:pt>
                <c:pt idx="9">
                  <c:v>Институт Дедиње</c:v>
                </c:pt>
                <c:pt idx="10">
                  <c:v>ИКВБ Војводине</c:v>
                </c:pt>
                <c:pt idx="11">
                  <c:v>Институт за онкологију Војводине</c:v>
                </c:pt>
                <c:pt idx="12">
                  <c:v>ГАК Народни фронт</c:v>
                </c:pt>
                <c:pt idx="13">
                  <c:v>СБ Врњачка Бања</c:v>
                </c:pt>
              </c:strCache>
            </c:strRef>
          </c:cat>
          <c:val>
            <c:numRef>
              <c:f>'[Chart in Microsoft PowerPoint]Sheet2'!$B$2:$B$15</c:f>
              <c:numCache>
                <c:formatCode>General</c:formatCode>
                <c:ptCount val="14"/>
                <c:pt idx="0">
                  <c:v>0.81</c:v>
                </c:pt>
                <c:pt idx="1">
                  <c:v>0.97</c:v>
                </c:pt>
                <c:pt idx="2">
                  <c:v>1.0900000000000001</c:v>
                </c:pt>
                <c:pt idx="3">
                  <c:v>0.66</c:v>
                </c:pt>
                <c:pt idx="4">
                  <c:v>0.76</c:v>
                </c:pt>
                <c:pt idx="5">
                  <c:v>0.44</c:v>
                </c:pt>
                <c:pt idx="6">
                  <c:v>0.56999999999999995</c:v>
                </c:pt>
                <c:pt idx="7">
                  <c:v>0.63</c:v>
                </c:pt>
                <c:pt idx="8">
                  <c:v>0.63</c:v>
                </c:pt>
                <c:pt idx="9">
                  <c:v>2.59</c:v>
                </c:pt>
                <c:pt idx="10">
                  <c:v>2.76</c:v>
                </c:pt>
                <c:pt idx="11">
                  <c:v>1.1499999999999999</c:v>
                </c:pt>
                <c:pt idx="12">
                  <c:v>0.42</c:v>
                </c:pt>
                <c:pt idx="13">
                  <c:v>1.64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22B-4677-A57F-4F5FFC237A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5973488"/>
        <c:axId val="455973880"/>
      </c:lineChart>
      <c:catAx>
        <c:axId val="455980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973096"/>
        <c:crosses val="autoZero"/>
        <c:auto val="1"/>
        <c:lblAlgn val="ctr"/>
        <c:lblOffset val="100"/>
        <c:noMultiLvlLbl val="0"/>
      </c:catAx>
      <c:valAx>
        <c:axId val="455973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980152"/>
        <c:crosses val="autoZero"/>
        <c:crossBetween val="between"/>
      </c:valAx>
      <c:valAx>
        <c:axId val="45597388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973488"/>
        <c:crosses val="max"/>
        <c:crossBetween val="between"/>
      </c:valAx>
      <c:catAx>
        <c:axId val="4559734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559738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2400" dirty="0" smtClean="0"/>
              <a:t>DSG particije</a:t>
            </a:r>
            <a:endParaRPr lang="en-US" sz="24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Хируршки одељак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Sheet3!$A$2:$A$15</c:f>
              <c:strCache>
                <c:ptCount val="14"/>
                <c:pt idx="0">
                  <c:v>КЦ Крагујевац</c:v>
                </c:pt>
                <c:pt idx="1">
                  <c:v>КБЦ Бежанијска коса</c:v>
                </c:pt>
                <c:pt idx="2">
                  <c:v>ОБ Зрењанин</c:v>
                </c:pt>
                <c:pt idx="3">
                  <c:v>ОБ Лесковац</c:v>
                </c:pt>
                <c:pt idx="4">
                  <c:v>ОБ Крушевац</c:v>
                </c:pt>
                <c:pt idx="5">
                  <c:v>ОБ Сента</c:v>
                </c:pt>
                <c:pt idx="6">
                  <c:v>ЗЦ Кладово</c:v>
                </c:pt>
                <c:pt idx="7">
                  <c:v>Институт Бањица</c:v>
                </c:pt>
                <c:pt idx="8">
                  <c:v>ИМД "др Вукан Чупић"</c:v>
                </c:pt>
                <c:pt idx="9">
                  <c:v>Институт Дедиње</c:v>
                </c:pt>
                <c:pt idx="10">
                  <c:v>ИКВБ Војводине</c:v>
                </c:pt>
                <c:pt idx="11">
                  <c:v>Институт за онкологију Војводине</c:v>
                </c:pt>
                <c:pt idx="12">
                  <c:v>ГАК Народни фронт</c:v>
                </c:pt>
                <c:pt idx="13">
                  <c:v>СБ Врњачка Бања</c:v>
                </c:pt>
              </c:strCache>
            </c:strRef>
          </c:cat>
          <c:val>
            <c:numRef>
              <c:f>Sheet3!$B$2:$B$15</c:f>
              <c:numCache>
                <c:formatCode>0.00%</c:formatCode>
                <c:ptCount val="14"/>
                <c:pt idx="0">
                  <c:v>0.13300000000000001</c:v>
                </c:pt>
                <c:pt idx="1">
                  <c:v>0.23400000000000001</c:v>
                </c:pt>
                <c:pt idx="2">
                  <c:v>0.23300000000000001</c:v>
                </c:pt>
                <c:pt idx="3">
                  <c:v>0.215</c:v>
                </c:pt>
                <c:pt idx="4">
                  <c:v>0.29299999999999998</c:v>
                </c:pt>
                <c:pt idx="5">
                  <c:v>7.3499999999999996E-2</c:v>
                </c:pt>
                <c:pt idx="6">
                  <c:v>5.5E-2</c:v>
                </c:pt>
                <c:pt idx="7">
                  <c:v>0.33900000000000002</c:v>
                </c:pt>
                <c:pt idx="8">
                  <c:v>0.19400000000000001</c:v>
                </c:pt>
                <c:pt idx="9" formatCode="0%">
                  <c:v>0.63</c:v>
                </c:pt>
                <c:pt idx="10">
                  <c:v>0.53500000000000003</c:v>
                </c:pt>
                <c:pt idx="11">
                  <c:v>0.11700000000000001</c:v>
                </c:pt>
                <c:pt idx="12">
                  <c:v>0.377</c:v>
                </c:pt>
                <c:pt idx="13" formatCode="0%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90-478B-9A58-32F044C6F1A3}"/>
            </c:ext>
          </c:extLst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Инвазивно-нехируршки одељак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Sheet3!$A$2:$A$15</c:f>
              <c:strCache>
                <c:ptCount val="14"/>
                <c:pt idx="0">
                  <c:v>КЦ Крагујевац</c:v>
                </c:pt>
                <c:pt idx="1">
                  <c:v>КБЦ Бежанијска коса</c:v>
                </c:pt>
                <c:pt idx="2">
                  <c:v>ОБ Зрењанин</c:v>
                </c:pt>
                <c:pt idx="3">
                  <c:v>ОБ Лесковац</c:v>
                </c:pt>
                <c:pt idx="4">
                  <c:v>ОБ Крушевац</c:v>
                </c:pt>
                <c:pt idx="5">
                  <c:v>ОБ Сента</c:v>
                </c:pt>
                <c:pt idx="6">
                  <c:v>ЗЦ Кладово</c:v>
                </c:pt>
                <c:pt idx="7">
                  <c:v>Институт Бањица</c:v>
                </c:pt>
                <c:pt idx="8">
                  <c:v>ИМД "др Вукан Чупић"</c:v>
                </c:pt>
                <c:pt idx="9">
                  <c:v>Институт Дедиње</c:v>
                </c:pt>
                <c:pt idx="10">
                  <c:v>ИКВБ Војводине</c:v>
                </c:pt>
                <c:pt idx="11">
                  <c:v>Институт за онкологију Војводине</c:v>
                </c:pt>
                <c:pt idx="12">
                  <c:v>ГАК Народни фронт</c:v>
                </c:pt>
                <c:pt idx="13">
                  <c:v>СБ Врњачка Бања</c:v>
                </c:pt>
              </c:strCache>
            </c:strRef>
          </c:cat>
          <c:val>
            <c:numRef>
              <c:f>Sheet3!$C$2:$C$15</c:f>
              <c:numCache>
                <c:formatCode>0.00%</c:formatCode>
                <c:ptCount val="14"/>
                <c:pt idx="0">
                  <c:v>2.9000000000000001E-2</c:v>
                </c:pt>
                <c:pt idx="1">
                  <c:v>7.5999999999999998E-2</c:v>
                </c:pt>
                <c:pt idx="2">
                  <c:v>1.0999999999999999E-2</c:v>
                </c:pt>
                <c:pt idx="3">
                  <c:v>3.3000000000000002E-2</c:v>
                </c:pt>
                <c:pt idx="4">
                  <c:v>1.7000000000000001E-2</c:v>
                </c:pt>
                <c:pt idx="5">
                  <c:v>8.0000000000000002E-3</c:v>
                </c:pt>
                <c:pt idx="6" formatCode="0%">
                  <c:v>0</c:v>
                </c:pt>
                <c:pt idx="7" formatCode="0%">
                  <c:v>0</c:v>
                </c:pt>
                <c:pt idx="8">
                  <c:v>3.9E-2</c:v>
                </c:pt>
                <c:pt idx="9" formatCode="0%">
                  <c:v>0.26</c:v>
                </c:pt>
                <c:pt idx="10" formatCode="0%">
                  <c:v>0.23</c:v>
                </c:pt>
                <c:pt idx="11">
                  <c:v>3.0000000000000001E-3</c:v>
                </c:pt>
                <c:pt idx="12" formatCode="0%">
                  <c:v>0</c:v>
                </c:pt>
                <c:pt idx="13" formatCode="0%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90-478B-9A58-32F044C6F1A3}"/>
            </c:ext>
          </c:extLst>
        </c:ser>
        <c:ser>
          <c:idx val="2"/>
          <c:order val="2"/>
          <c:tx>
            <c:strRef>
              <c:f>Sheet3!$D$1</c:f>
              <c:strCache>
                <c:ptCount val="1"/>
                <c:pt idx="0">
                  <c:v>Конзервативни одељак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Sheet3!$A$2:$A$15</c:f>
              <c:strCache>
                <c:ptCount val="14"/>
                <c:pt idx="0">
                  <c:v>КЦ Крагујевац</c:v>
                </c:pt>
                <c:pt idx="1">
                  <c:v>КБЦ Бежанијска коса</c:v>
                </c:pt>
                <c:pt idx="2">
                  <c:v>ОБ Зрењанин</c:v>
                </c:pt>
                <c:pt idx="3">
                  <c:v>ОБ Лесковац</c:v>
                </c:pt>
                <c:pt idx="4">
                  <c:v>ОБ Крушевац</c:v>
                </c:pt>
                <c:pt idx="5">
                  <c:v>ОБ Сента</c:v>
                </c:pt>
                <c:pt idx="6">
                  <c:v>ЗЦ Кладово</c:v>
                </c:pt>
                <c:pt idx="7">
                  <c:v>Институт Бањица</c:v>
                </c:pt>
                <c:pt idx="8">
                  <c:v>ИМД "др Вукан Чупић"</c:v>
                </c:pt>
                <c:pt idx="9">
                  <c:v>Институт Дедиње</c:v>
                </c:pt>
                <c:pt idx="10">
                  <c:v>ИКВБ Војводине</c:v>
                </c:pt>
                <c:pt idx="11">
                  <c:v>Институт за онкологију Војводине</c:v>
                </c:pt>
                <c:pt idx="12">
                  <c:v>ГАК Народни фронт</c:v>
                </c:pt>
                <c:pt idx="13">
                  <c:v>СБ Врњачка Бања</c:v>
                </c:pt>
              </c:strCache>
            </c:strRef>
          </c:cat>
          <c:val>
            <c:numRef>
              <c:f>Sheet3!$D$2:$D$15</c:f>
              <c:numCache>
                <c:formatCode>0.00%</c:formatCode>
                <c:ptCount val="14"/>
                <c:pt idx="0">
                  <c:v>0.79300000000000004</c:v>
                </c:pt>
                <c:pt idx="1">
                  <c:v>0.64700000000000002</c:v>
                </c:pt>
                <c:pt idx="2">
                  <c:v>0.73499999999999999</c:v>
                </c:pt>
                <c:pt idx="3">
                  <c:v>0.73499999999999999</c:v>
                </c:pt>
                <c:pt idx="4">
                  <c:v>0.67700000000000005</c:v>
                </c:pt>
                <c:pt idx="5">
                  <c:v>0.91400000000000003</c:v>
                </c:pt>
                <c:pt idx="6">
                  <c:v>0.92900000000000005</c:v>
                </c:pt>
                <c:pt idx="7">
                  <c:v>0.63500000000000001</c:v>
                </c:pt>
                <c:pt idx="8">
                  <c:v>0.74199999999999999</c:v>
                </c:pt>
                <c:pt idx="9" formatCode="0%">
                  <c:v>0.11</c:v>
                </c:pt>
                <c:pt idx="10">
                  <c:v>0.23300000000000001</c:v>
                </c:pt>
                <c:pt idx="11">
                  <c:v>0.88100000000000001</c:v>
                </c:pt>
                <c:pt idx="12">
                  <c:v>0.61299999999999999</c:v>
                </c:pt>
                <c:pt idx="13" formatCode="0%">
                  <c:v>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90-478B-9A58-32F044C6F1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55984464"/>
        <c:axId val="455980936"/>
        <c:axId val="0"/>
      </c:bar3DChart>
      <c:catAx>
        <c:axId val="45598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980936"/>
        <c:crosses val="autoZero"/>
        <c:auto val="1"/>
        <c:lblAlgn val="ctr"/>
        <c:lblOffset val="100"/>
        <c:noMultiLvlLbl val="0"/>
      </c:catAx>
      <c:valAx>
        <c:axId val="4559809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984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sz="2400" b="1" i="0" u="none" strike="noStrike" baseline="0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Комплексност случајева/степен потрошње средстава</a:t>
            </a:r>
            <a:endParaRPr lang="en-US" sz="24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Sheet4!$A$2:$A$15</c:f>
              <c:strCache>
                <c:ptCount val="14"/>
                <c:pt idx="0">
                  <c:v>КЦ Крагујевац</c:v>
                </c:pt>
                <c:pt idx="1">
                  <c:v>КБЦ Бежанијска коса</c:v>
                </c:pt>
                <c:pt idx="2">
                  <c:v>ОБ Зрењанин</c:v>
                </c:pt>
                <c:pt idx="3">
                  <c:v>ОБ Лесковац</c:v>
                </c:pt>
                <c:pt idx="4">
                  <c:v>ОБ Крушевац</c:v>
                </c:pt>
                <c:pt idx="5">
                  <c:v>ОБ Сента</c:v>
                </c:pt>
                <c:pt idx="6">
                  <c:v>ЗЦ Кладово</c:v>
                </c:pt>
                <c:pt idx="7">
                  <c:v>Институт Бањица</c:v>
                </c:pt>
                <c:pt idx="8">
                  <c:v>ИМД "др Вукан Чупић"</c:v>
                </c:pt>
                <c:pt idx="9">
                  <c:v>Институт Дедиње</c:v>
                </c:pt>
                <c:pt idx="10">
                  <c:v>ИКВБ Војводине</c:v>
                </c:pt>
                <c:pt idx="11">
                  <c:v>Институт за онкологију Војводине</c:v>
                </c:pt>
                <c:pt idx="12">
                  <c:v>ГАК Народни фронт</c:v>
                </c:pt>
                <c:pt idx="13">
                  <c:v>СБ Врњачка Бања</c:v>
                </c:pt>
              </c:strCache>
            </c:strRef>
          </c:cat>
          <c:val>
            <c:numRef>
              <c:f>Sheet4!$B$2:$B$15</c:f>
              <c:numCache>
                <c:formatCode>0%</c:formatCode>
                <c:ptCount val="14"/>
                <c:pt idx="0" formatCode="0.00%">
                  <c:v>0.13500000000000001</c:v>
                </c:pt>
                <c:pt idx="1">
                  <c:v>0.18</c:v>
                </c:pt>
                <c:pt idx="2" formatCode="0.00%">
                  <c:v>0.191</c:v>
                </c:pt>
                <c:pt idx="3">
                  <c:v>0.1</c:v>
                </c:pt>
                <c:pt idx="4">
                  <c:v>0.11</c:v>
                </c:pt>
                <c:pt idx="5">
                  <c:v>0.08</c:v>
                </c:pt>
                <c:pt idx="6" formatCode="0.00%">
                  <c:v>8.7999999999999995E-2</c:v>
                </c:pt>
                <c:pt idx="7" formatCode="0.00%">
                  <c:v>0.114</c:v>
                </c:pt>
                <c:pt idx="8" formatCode="0.00%">
                  <c:v>0.11700000000000001</c:v>
                </c:pt>
                <c:pt idx="9">
                  <c:v>0.56000000000000005</c:v>
                </c:pt>
                <c:pt idx="10" formatCode="0.00%">
                  <c:v>0.61199999999999999</c:v>
                </c:pt>
                <c:pt idx="11" formatCode="0.00%">
                  <c:v>0.14399999999999999</c:v>
                </c:pt>
                <c:pt idx="12" formatCode="0.00%">
                  <c:v>2.5999999999999999E-2</c:v>
                </c:pt>
                <c:pt idx="13" formatCode="0.00%">
                  <c:v>0.20200000000000001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6B-47E0-8AB2-FBAA0FAC3A59}"/>
            </c:ext>
          </c:extLst>
        </c:ser>
        <c:ser>
          <c:idx val="1"/>
          <c:order val="1"/>
          <c:tx>
            <c:strRef>
              <c:f>Sheet4!$C$1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Sheet4!$A$2:$A$15</c:f>
              <c:strCache>
                <c:ptCount val="14"/>
                <c:pt idx="0">
                  <c:v>КЦ Крагујевац</c:v>
                </c:pt>
                <c:pt idx="1">
                  <c:v>КБЦ Бежанијска коса</c:v>
                </c:pt>
                <c:pt idx="2">
                  <c:v>ОБ Зрењанин</c:v>
                </c:pt>
                <c:pt idx="3">
                  <c:v>ОБ Лесковац</c:v>
                </c:pt>
                <c:pt idx="4">
                  <c:v>ОБ Крушевац</c:v>
                </c:pt>
                <c:pt idx="5">
                  <c:v>ОБ Сента</c:v>
                </c:pt>
                <c:pt idx="6">
                  <c:v>ЗЦ Кладово</c:v>
                </c:pt>
                <c:pt idx="7">
                  <c:v>Институт Бањица</c:v>
                </c:pt>
                <c:pt idx="8">
                  <c:v>ИМД "др Вукан Чупић"</c:v>
                </c:pt>
                <c:pt idx="9">
                  <c:v>Институт Дедиње</c:v>
                </c:pt>
                <c:pt idx="10">
                  <c:v>ИКВБ Војводине</c:v>
                </c:pt>
                <c:pt idx="11">
                  <c:v>Институт за онкологију Војводине</c:v>
                </c:pt>
                <c:pt idx="12">
                  <c:v>ГАК Народни фронт</c:v>
                </c:pt>
                <c:pt idx="13">
                  <c:v>СБ Врњачка Бања</c:v>
                </c:pt>
              </c:strCache>
            </c:strRef>
          </c:cat>
          <c:val>
            <c:numRef>
              <c:f>Sheet4!$C$2:$C$15</c:f>
              <c:numCache>
                <c:formatCode>0.00%</c:formatCode>
                <c:ptCount val="14"/>
                <c:pt idx="0">
                  <c:v>0.53500000000000003</c:v>
                </c:pt>
                <c:pt idx="1">
                  <c:v>0.626</c:v>
                </c:pt>
                <c:pt idx="2">
                  <c:v>0.373</c:v>
                </c:pt>
                <c:pt idx="3">
                  <c:v>0.48499999999999999</c:v>
                </c:pt>
                <c:pt idx="4">
                  <c:v>0.46100000000000002</c:v>
                </c:pt>
                <c:pt idx="5">
                  <c:v>0.54100000000000004</c:v>
                </c:pt>
                <c:pt idx="6">
                  <c:v>0.42399999999999999</c:v>
                </c:pt>
                <c:pt idx="7">
                  <c:v>0.72299999999999998</c:v>
                </c:pt>
                <c:pt idx="8">
                  <c:v>0.435</c:v>
                </c:pt>
                <c:pt idx="9">
                  <c:v>0.39500000000000002</c:v>
                </c:pt>
                <c:pt idx="10" formatCode="0%">
                  <c:v>0.37</c:v>
                </c:pt>
                <c:pt idx="11">
                  <c:v>0.504</c:v>
                </c:pt>
                <c:pt idx="12">
                  <c:v>0.13100000000000001</c:v>
                </c:pt>
                <c:pt idx="13" formatCode="0%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6B-47E0-8AB2-FBAA0FAC3A59}"/>
            </c:ext>
          </c:extLst>
        </c:ser>
        <c:ser>
          <c:idx val="2"/>
          <c:order val="2"/>
          <c:tx>
            <c:strRef>
              <c:f>Sheet4!$D$1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Sheet4!$A$2:$A$15</c:f>
              <c:strCache>
                <c:ptCount val="14"/>
                <c:pt idx="0">
                  <c:v>КЦ Крагујевац</c:v>
                </c:pt>
                <c:pt idx="1">
                  <c:v>КБЦ Бежанијска коса</c:v>
                </c:pt>
                <c:pt idx="2">
                  <c:v>ОБ Зрењанин</c:v>
                </c:pt>
                <c:pt idx="3">
                  <c:v>ОБ Лесковац</c:v>
                </c:pt>
                <c:pt idx="4">
                  <c:v>ОБ Крушевац</c:v>
                </c:pt>
                <c:pt idx="5">
                  <c:v>ОБ Сента</c:v>
                </c:pt>
                <c:pt idx="6">
                  <c:v>ЗЦ Кладово</c:v>
                </c:pt>
                <c:pt idx="7">
                  <c:v>Институт Бањица</c:v>
                </c:pt>
                <c:pt idx="8">
                  <c:v>ИМД "др Вукан Чупић"</c:v>
                </c:pt>
                <c:pt idx="9">
                  <c:v>Институт Дедиње</c:v>
                </c:pt>
                <c:pt idx="10">
                  <c:v>ИКВБ Војводине</c:v>
                </c:pt>
                <c:pt idx="11">
                  <c:v>Институт за онкологију Војводине</c:v>
                </c:pt>
                <c:pt idx="12">
                  <c:v>ГАК Народни фронт</c:v>
                </c:pt>
                <c:pt idx="13">
                  <c:v>СБ Врњачка Бања</c:v>
                </c:pt>
              </c:strCache>
            </c:strRef>
          </c:cat>
          <c:val>
            <c:numRef>
              <c:f>Sheet4!$D$2:$D$15</c:f>
              <c:numCache>
                <c:formatCode>0.00%</c:formatCode>
                <c:ptCount val="14"/>
                <c:pt idx="0">
                  <c:v>7.2999999999999995E-2</c:v>
                </c:pt>
                <c:pt idx="1">
                  <c:v>2.4E-2</c:v>
                </c:pt>
                <c:pt idx="2">
                  <c:v>5.8000000000000003E-2</c:v>
                </c:pt>
                <c:pt idx="3">
                  <c:v>5.6000000000000001E-2</c:v>
                </c:pt>
                <c:pt idx="4">
                  <c:v>9.8000000000000004E-2</c:v>
                </c:pt>
                <c:pt idx="5">
                  <c:v>9.5000000000000001E-2</c:v>
                </c:pt>
                <c:pt idx="6">
                  <c:v>0.39600000000000002</c:v>
                </c:pt>
                <c:pt idx="7">
                  <c:v>2.1000000000000001E-2</c:v>
                </c:pt>
                <c:pt idx="8">
                  <c:v>4.8000000000000001E-2</c:v>
                </c:pt>
                <c:pt idx="9">
                  <c:v>2.3E-2</c:v>
                </c:pt>
                <c:pt idx="10">
                  <c:v>8.9999999999999993E-3</c:v>
                </c:pt>
                <c:pt idx="11">
                  <c:v>8.9999999999999993E-3</c:v>
                </c:pt>
                <c:pt idx="12">
                  <c:v>0.10100000000000001</c:v>
                </c:pt>
                <c:pt idx="13">
                  <c:v>2.8000000000000001E-2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6B-47E0-8AB2-FBAA0FAC3A59}"/>
            </c:ext>
          </c:extLst>
        </c:ser>
        <c:ser>
          <c:idx val="3"/>
          <c:order val="3"/>
          <c:tx>
            <c:strRef>
              <c:f>Sheet4!$E$1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Sheet4!$A$2:$A$15</c:f>
              <c:strCache>
                <c:ptCount val="14"/>
                <c:pt idx="0">
                  <c:v>КЦ Крагујевац</c:v>
                </c:pt>
                <c:pt idx="1">
                  <c:v>КБЦ Бежанијска коса</c:v>
                </c:pt>
                <c:pt idx="2">
                  <c:v>ОБ Зрењанин</c:v>
                </c:pt>
                <c:pt idx="3">
                  <c:v>ОБ Лесковац</c:v>
                </c:pt>
                <c:pt idx="4">
                  <c:v>ОБ Крушевац</c:v>
                </c:pt>
                <c:pt idx="5">
                  <c:v>ОБ Сента</c:v>
                </c:pt>
                <c:pt idx="6">
                  <c:v>ЗЦ Кладово</c:v>
                </c:pt>
                <c:pt idx="7">
                  <c:v>Институт Бањица</c:v>
                </c:pt>
                <c:pt idx="8">
                  <c:v>ИМД "др Вукан Чупић"</c:v>
                </c:pt>
                <c:pt idx="9">
                  <c:v>Институт Дедиње</c:v>
                </c:pt>
                <c:pt idx="10">
                  <c:v>ИКВБ Војводине</c:v>
                </c:pt>
                <c:pt idx="11">
                  <c:v>Институт за онкологију Војводине</c:v>
                </c:pt>
                <c:pt idx="12">
                  <c:v>ГАК Народни фронт</c:v>
                </c:pt>
                <c:pt idx="13">
                  <c:v>СБ Врњачка Бања</c:v>
                </c:pt>
              </c:strCache>
            </c:strRef>
          </c:cat>
          <c:val>
            <c:numRef>
              <c:f>Sheet4!$E$2:$E$15</c:f>
              <c:numCache>
                <c:formatCode>General</c:formatCode>
                <c:ptCount val="14"/>
                <c:pt idx="0" formatCode="0.00%">
                  <c:v>1.4999999999999999E-2</c:v>
                </c:pt>
                <c:pt idx="1">
                  <c:v>0</c:v>
                </c:pt>
                <c:pt idx="2" formatCode="0%">
                  <c:v>0.01</c:v>
                </c:pt>
                <c:pt idx="3" formatCode="0.00%">
                  <c:v>3.0000000000000001E-3</c:v>
                </c:pt>
                <c:pt idx="4" formatCode="0.00%">
                  <c:v>1.2E-2</c:v>
                </c:pt>
                <c:pt idx="5">
                  <c:v>0</c:v>
                </c:pt>
                <c:pt idx="6" formatCode="0.00%">
                  <c:v>4.0000000000000001E-3</c:v>
                </c:pt>
                <c:pt idx="7">
                  <c:v>0</c:v>
                </c:pt>
                <c:pt idx="8" formatCode="0.00%">
                  <c:v>0.01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 formatCode="0.00%">
                  <c:v>0.111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6B-47E0-8AB2-FBAA0FAC3A59}"/>
            </c:ext>
          </c:extLst>
        </c:ser>
        <c:ser>
          <c:idx val="4"/>
          <c:order val="4"/>
          <c:tx>
            <c:strRef>
              <c:f>Sheet4!$F$1</c:f>
              <c:strCache>
                <c:ptCount val="1"/>
                <c:pt idx="0">
                  <c:v>Z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Sheet4!$A$2:$A$15</c:f>
              <c:strCache>
                <c:ptCount val="14"/>
                <c:pt idx="0">
                  <c:v>КЦ Крагујевац</c:v>
                </c:pt>
                <c:pt idx="1">
                  <c:v>КБЦ Бежанијска коса</c:v>
                </c:pt>
                <c:pt idx="2">
                  <c:v>ОБ Зрењанин</c:v>
                </c:pt>
                <c:pt idx="3">
                  <c:v>ОБ Лесковац</c:v>
                </c:pt>
                <c:pt idx="4">
                  <c:v>ОБ Крушевац</c:v>
                </c:pt>
                <c:pt idx="5">
                  <c:v>ОБ Сента</c:v>
                </c:pt>
                <c:pt idx="6">
                  <c:v>ЗЦ Кладово</c:v>
                </c:pt>
                <c:pt idx="7">
                  <c:v>Институт Бањица</c:v>
                </c:pt>
                <c:pt idx="8">
                  <c:v>ИМД "др Вукан Чупић"</c:v>
                </c:pt>
                <c:pt idx="9">
                  <c:v>Институт Дедиње</c:v>
                </c:pt>
                <c:pt idx="10">
                  <c:v>ИКВБ Војводине</c:v>
                </c:pt>
                <c:pt idx="11">
                  <c:v>Институт за онкологију Војводине</c:v>
                </c:pt>
                <c:pt idx="12">
                  <c:v>ГАК Народни фронт</c:v>
                </c:pt>
                <c:pt idx="13">
                  <c:v>СБ Врњачка Бања</c:v>
                </c:pt>
              </c:strCache>
            </c:strRef>
          </c:cat>
          <c:val>
            <c:numRef>
              <c:f>Sheet4!$F$2:$F$15</c:f>
              <c:numCache>
                <c:formatCode>0.00%</c:formatCode>
                <c:ptCount val="14"/>
                <c:pt idx="0">
                  <c:v>0.24199999999999999</c:v>
                </c:pt>
                <c:pt idx="1">
                  <c:v>0.17199999999999999</c:v>
                </c:pt>
                <c:pt idx="2">
                  <c:v>0.36899999999999999</c:v>
                </c:pt>
                <c:pt idx="3">
                  <c:v>0.35499999999999998</c:v>
                </c:pt>
                <c:pt idx="4">
                  <c:v>0.314</c:v>
                </c:pt>
                <c:pt idx="5" formatCode="0%">
                  <c:v>0.28999999999999998</c:v>
                </c:pt>
                <c:pt idx="6">
                  <c:v>8.7999999999999995E-2</c:v>
                </c:pt>
                <c:pt idx="7">
                  <c:v>0.14199999999999999</c:v>
                </c:pt>
                <c:pt idx="8" formatCode="0%">
                  <c:v>0.39</c:v>
                </c:pt>
                <c:pt idx="9">
                  <c:v>2.1999999999999999E-2</c:v>
                </c:pt>
                <c:pt idx="10">
                  <c:v>8.9999999999999993E-3</c:v>
                </c:pt>
                <c:pt idx="11">
                  <c:v>0.34300000000000003</c:v>
                </c:pt>
                <c:pt idx="12">
                  <c:v>0.63100000000000001</c:v>
                </c:pt>
                <c:pt idx="13">
                  <c:v>0.10100000000000001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6B-47E0-8AB2-FBAA0FAC3A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55981328"/>
        <c:axId val="455972704"/>
      </c:barChart>
      <c:catAx>
        <c:axId val="455981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972704"/>
        <c:crosses val="autoZero"/>
        <c:auto val="1"/>
        <c:lblAlgn val="ctr"/>
        <c:lblOffset val="100"/>
        <c:noMultiLvlLbl val="0"/>
      </c:catAx>
      <c:valAx>
        <c:axId val="455972704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455981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RS" sz="2400" smtClean="0"/>
              <a:t>Casemix index</a:t>
            </a:r>
            <a:endParaRPr lang="en-US" sz="24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KЦ Крагујевац</c:v>
                </c:pt>
                <c:pt idx="1">
                  <c:v>КБЦ Бежанијска коса</c:v>
                </c:pt>
                <c:pt idx="2">
                  <c:v>ОБ Зрењанин</c:v>
                </c:pt>
                <c:pt idx="3">
                  <c:v>ОБ Лесковац</c:v>
                </c:pt>
                <c:pt idx="4">
                  <c:v>ОБ Крушевац</c:v>
                </c:pt>
                <c:pt idx="5">
                  <c:v>ОБ Сента</c:v>
                </c:pt>
                <c:pt idx="6">
                  <c:v>ЗЦ Кладово</c:v>
                </c:pt>
                <c:pt idx="7">
                  <c:v>ИОХБ Бањица</c:v>
                </c:pt>
                <c:pt idx="8">
                  <c:v>ИМД "др Вукан Чупић"</c:v>
                </c:pt>
                <c:pt idx="9">
                  <c:v>Институт Дедиње</c:v>
                </c:pt>
                <c:pt idx="10">
                  <c:v>ИКВБ Војводине</c:v>
                </c:pt>
                <c:pt idx="11">
                  <c:v>Институт за онкологију Војводине</c:v>
                </c:pt>
                <c:pt idx="12">
                  <c:v>ГАК Народни фронт</c:v>
                </c:pt>
                <c:pt idx="13">
                  <c:v>СБ Врњачка Бања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1.3</c:v>
                </c:pt>
                <c:pt idx="1">
                  <c:v>1.5</c:v>
                </c:pt>
                <c:pt idx="2">
                  <c:v>1.3</c:v>
                </c:pt>
                <c:pt idx="3">
                  <c:v>1.1000000000000001</c:v>
                </c:pt>
                <c:pt idx="4">
                  <c:v>1.2</c:v>
                </c:pt>
                <c:pt idx="5">
                  <c:v>0.8</c:v>
                </c:pt>
                <c:pt idx="6">
                  <c:v>1.1000000000000001</c:v>
                </c:pt>
                <c:pt idx="7">
                  <c:v>1.8</c:v>
                </c:pt>
                <c:pt idx="8">
                  <c:v>1.2</c:v>
                </c:pt>
                <c:pt idx="9">
                  <c:v>4.0999999999999996</c:v>
                </c:pt>
                <c:pt idx="10">
                  <c:v>3.6</c:v>
                </c:pt>
                <c:pt idx="11">
                  <c:v>1.1000000000000001</c:v>
                </c:pt>
                <c:pt idx="12">
                  <c:v>1.1000000000000001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76-43A0-A241-FFCD420ADB6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55982896"/>
        <c:axId val="455982112"/>
      </c:barChart>
      <c:catAx>
        <c:axId val="455982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982112"/>
        <c:crosses val="autoZero"/>
        <c:auto val="1"/>
        <c:lblAlgn val="ctr"/>
        <c:lblOffset val="100"/>
        <c:noMultiLvlLbl val="0"/>
      </c:catAx>
      <c:valAx>
        <c:axId val="4559821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982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/>
              <a:t>% дуплих фактура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КЦ Крагујевац</c:v>
                </c:pt>
                <c:pt idx="1">
                  <c:v>КБЦ Бежанијска коса</c:v>
                </c:pt>
                <c:pt idx="2">
                  <c:v>ОБ Зрењанин</c:v>
                </c:pt>
                <c:pt idx="3">
                  <c:v>ОБ Лесковац</c:v>
                </c:pt>
                <c:pt idx="4">
                  <c:v>ОБ Крушевац</c:v>
                </c:pt>
                <c:pt idx="5">
                  <c:v>ОБ Сента</c:v>
                </c:pt>
                <c:pt idx="6">
                  <c:v>ЗЦ Кладово</c:v>
                </c:pt>
                <c:pt idx="7">
                  <c:v>Институт Бањица</c:v>
                </c:pt>
                <c:pt idx="8">
                  <c:v>ИМД "др Вукан Чупић"</c:v>
                </c:pt>
                <c:pt idx="9">
                  <c:v>Институт Дедиње</c:v>
                </c:pt>
                <c:pt idx="10">
                  <c:v>ИКВБ Војводине</c:v>
                </c:pt>
                <c:pt idx="11">
                  <c:v>Институт за онкологију Војводине</c:v>
                </c:pt>
                <c:pt idx="12">
                  <c:v>ГАК Народни фронт</c:v>
                </c:pt>
                <c:pt idx="13">
                  <c:v>СБ Врњачка Бања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6.4</c:v>
                </c:pt>
                <c:pt idx="1">
                  <c:v>0.1</c:v>
                </c:pt>
                <c:pt idx="2">
                  <c:v>4.0999999999999996</c:v>
                </c:pt>
                <c:pt idx="3">
                  <c:v>3.1</c:v>
                </c:pt>
                <c:pt idx="4">
                  <c:v>0.9</c:v>
                </c:pt>
                <c:pt idx="5">
                  <c:v>24.1</c:v>
                </c:pt>
                <c:pt idx="6">
                  <c:v>2.1</c:v>
                </c:pt>
                <c:pt idx="7">
                  <c:v>0</c:v>
                </c:pt>
                <c:pt idx="8">
                  <c:v>7.9</c:v>
                </c:pt>
                <c:pt idx="9">
                  <c:v>0</c:v>
                </c:pt>
                <c:pt idx="10">
                  <c:v>0.3</c:v>
                </c:pt>
                <c:pt idx="11">
                  <c:v>0</c:v>
                </c:pt>
                <c:pt idx="12">
                  <c:v>15.2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F8-4AAD-875A-0D693B5C102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55979368"/>
        <c:axId val="455984072"/>
      </c:barChart>
      <c:catAx>
        <c:axId val="455979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984072"/>
        <c:crosses val="autoZero"/>
        <c:auto val="1"/>
        <c:lblAlgn val="ctr"/>
        <c:lblOffset val="100"/>
        <c:noMultiLvlLbl val="0"/>
      </c:catAx>
      <c:valAx>
        <c:axId val="455984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979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7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24E6-6BEC-49D1-8567-2E93A83FA06C}" type="datetimeFigureOut">
              <a:rPr lang="en-US" smtClean="0"/>
              <a:t>31-Jul-17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A7D2-BF38-4A67-ABD9-D6DD01A73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2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24E6-6BEC-49D1-8567-2E93A83FA06C}" type="datetimeFigureOut">
              <a:rPr lang="en-US" smtClean="0"/>
              <a:t>31-Jul-17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A7D2-BF38-4A67-ABD9-D6DD01A73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8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24E6-6BEC-49D1-8567-2E93A83FA06C}" type="datetimeFigureOut">
              <a:rPr lang="en-US" smtClean="0"/>
              <a:t>31-Jul-17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A7D2-BF38-4A67-ABD9-D6DD01A73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55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24E6-6BEC-49D1-8567-2E93A83FA06C}" type="datetimeFigureOut">
              <a:rPr lang="en-US" smtClean="0"/>
              <a:t>31-Jul-17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A7D2-BF38-4A67-ABD9-D6DD01A73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2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24E6-6BEC-49D1-8567-2E93A83FA06C}" type="datetimeFigureOut">
              <a:rPr lang="en-US" smtClean="0"/>
              <a:t>31-Jul-17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A7D2-BF38-4A67-ABD9-D6DD01A73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5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24E6-6BEC-49D1-8567-2E93A83FA06C}" type="datetimeFigureOut">
              <a:rPr lang="en-US" smtClean="0"/>
              <a:t>31-Jul-17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A7D2-BF38-4A67-ABD9-D6DD01A73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59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24E6-6BEC-49D1-8567-2E93A83FA06C}" type="datetimeFigureOut">
              <a:rPr lang="en-US" smtClean="0"/>
              <a:t>31-Jul-17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A7D2-BF38-4A67-ABD9-D6DD01A73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46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24E6-6BEC-49D1-8567-2E93A83FA06C}" type="datetimeFigureOut">
              <a:rPr lang="en-US" smtClean="0"/>
              <a:t>31-Jul-17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A7D2-BF38-4A67-ABD9-D6DD01A73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6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24E6-6BEC-49D1-8567-2E93A83FA06C}" type="datetimeFigureOut">
              <a:rPr lang="en-US" smtClean="0"/>
              <a:t>31-Jul-17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A7D2-BF38-4A67-ABD9-D6DD01A73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1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24E6-6BEC-49D1-8567-2E93A83FA06C}" type="datetimeFigureOut">
              <a:rPr lang="en-US" smtClean="0"/>
              <a:t>31-Jul-17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A7D2-BF38-4A67-ABD9-D6DD01A73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58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24E6-6BEC-49D1-8567-2E93A83FA06C}" type="datetimeFigureOut">
              <a:rPr lang="en-US" smtClean="0"/>
              <a:t>31-Jul-17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A7D2-BF38-4A67-ABD9-D6DD01A73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024E6-6BEC-49D1-8567-2E93A83FA06C}" type="datetimeFigureOut">
              <a:rPr lang="en-US" smtClean="0"/>
              <a:t>31-Jul-17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DA7D2-BF38-4A67-ABD9-D6DD01A73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4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3736" y="1550126"/>
            <a:ext cx="9928601" cy="1701162"/>
          </a:xfrm>
        </p:spPr>
        <p:txBody>
          <a:bodyPr>
            <a:normAutofit/>
          </a:bodyPr>
          <a:lstStyle/>
          <a:p>
            <a:r>
              <a:rPr lang="sr-Cyrl-RS" sz="4800" b="1" dirty="0" smtClean="0"/>
              <a:t>Анализа груписаних података пилот здравствених установа – јун 2017.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8503" y="4829947"/>
            <a:ext cx="9144000" cy="1655762"/>
          </a:xfrm>
        </p:spPr>
        <p:txBody>
          <a:bodyPr anchor="b"/>
          <a:lstStyle/>
          <a:p>
            <a:r>
              <a:rPr lang="sr-Cyrl-RS" dirty="0" smtClean="0"/>
              <a:t>2017. година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74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24" y="-148044"/>
            <a:ext cx="10918374" cy="600890"/>
          </a:xfrm>
        </p:spPr>
        <p:txBody>
          <a:bodyPr>
            <a:normAutofit/>
          </a:bodyPr>
          <a:lstStyle/>
          <a:p>
            <a:r>
              <a:rPr lang="sr-Cyrl-R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Крушевац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2977588"/>
              </p:ext>
            </p:extLst>
          </p:nvPr>
        </p:nvGraphicFramePr>
        <p:xfrm>
          <a:off x="330924" y="325690"/>
          <a:ext cx="11591110" cy="6532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5555">
                  <a:extLst>
                    <a:ext uri="{9D8B030D-6E8A-4147-A177-3AD203B41FA5}">
                      <a16:colId xmlns:a16="http://schemas.microsoft.com/office/drawing/2014/main" val="2029993788"/>
                    </a:ext>
                  </a:extLst>
                </a:gridCol>
                <a:gridCol w="5795555">
                  <a:extLst>
                    <a:ext uri="{9D8B030D-6E8A-4147-A177-3AD203B41FA5}">
                      <a16:colId xmlns:a16="http://schemas.microsoft.com/office/drawing/2014/main" val="3618720353"/>
                    </a:ext>
                  </a:extLst>
                </a:gridCol>
              </a:tblGrid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800" dirty="0" smtClean="0"/>
                        <a:t>Најчешће ДСГ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599970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L60C</a:t>
                      </a:r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Бубрежна </a:t>
                      </a:r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инсуфицијенција, </a:t>
                      </a:r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без врло тешких или тешких КК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87765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J11Z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Остале процедуре на кожи, поткожном ткиву и дојци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04902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J62B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Малигна болест дојке, без  КК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4602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E71B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Неоплазмe респираторног система, без врло тешких КК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71354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C16Z</a:t>
                      </a:r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r-Cyrl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Процедуре на сочиву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87085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Најчешће главне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Најчешће пратеће</a:t>
                      </a:r>
                      <a:r>
                        <a:rPr lang="sr-Cyrl-RS" sz="16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93797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N185 - </a:t>
                      </a:r>
                      <a:r>
                        <a:rPr lang="ru-RU" sz="1600" b="1" dirty="0" smtClean="0">
                          <a:latin typeface="+mn-lt"/>
                        </a:rPr>
                        <a:t>Хронична болест бубрега 5. степена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dirty="0" smtClean="0">
                          <a:latin typeface="+mn-lt"/>
                        </a:rPr>
                        <a:t>I10 - </a:t>
                      </a:r>
                      <a:r>
                        <a:rPr lang="ru-RU" sz="1600" b="1" dirty="0" smtClean="0">
                          <a:latin typeface="+mn-lt"/>
                        </a:rPr>
                        <a:t>Повишен крвни притисак, непознатог порекла</a:t>
                      </a:r>
                      <a:endParaRPr lang="en-US" sz="1600" b="1" dirty="0" smtClean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017006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C509 - </a:t>
                      </a:r>
                      <a:r>
                        <a:rPr lang="sr-Cyrl-RS" sz="1600" b="1" dirty="0" smtClean="0">
                          <a:latin typeface="+mn-lt"/>
                        </a:rPr>
                        <a:t>Злоћудни тумор дојке, неозначен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K219</a:t>
                      </a:r>
                      <a:r>
                        <a:rPr lang="sr-Latn-RS" sz="1600" b="1" baseline="0" dirty="0" smtClean="0">
                          <a:latin typeface="+mn-lt"/>
                        </a:rPr>
                        <a:t> - </a:t>
                      </a:r>
                      <a:r>
                        <a:rPr lang="ru-RU" sz="1600" b="1" baseline="0" dirty="0" smtClean="0">
                          <a:latin typeface="+mn-lt"/>
                        </a:rPr>
                        <a:t>Гастро-езофагеална рефлуксна болест без езофагитиса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20514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C349 - </a:t>
                      </a:r>
                      <a:r>
                        <a:rPr lang="ru-RU" sz="1600" b="1" dirty="0" smtClean="0">
                          <a:latin typeface="+mn-lt"/>
                        </a:rPr>
                        <a:t>Злоћудни тумор бронхије и плућа, неозначен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dirty="0" smtClean="0">
                          <a:latin typeface="+mn-lt"/>
                        </a:rPr>
                        <a:t>Z511</a:t>
                      </a:r>
                      <a:r>
                        <a:rPr lang="sr-Latn-RS" sz="1600" b="1" baseline="0" dirty="0" smtClean="0">
                          <a:latin typeface="+mn-lt"/>
                        </a:rPr>
                        <a:t> </a:t>
                      </a:r>
                      <a:r>
                        <a:rPr lang="sr-Latn-RS" sz="1600" b="1" dirty="0" smtClean="0">
                          <a:latin typeface="+mn-lt"/>
                        </a:rPr>
                        <a:t>- </a:t>
                      </a:r>
                      <a:r>
                        <a:rPr lang="sr-Cyrl-RS" sz="1600" b="1" dirty="0" smtClean="0">
                          <a:latin typeface="+mn-lt"/>
                        </a:rPr>
                        <a:t>Хемотерапијска сеанса због тумора</a:t>
                      </a:r>
                      <a:endParaRPr lang="en-US" sz="1600" b="1" dirty="0" smtClean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36116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H250 - </a:t>
                      </a:r>
                      <a:r>
                        <a:rPr lang="sr-Cyrl-RS" sz="1600" b="1" dirty="0" smtClean="0">
                          <a:latin typeface="+mn-lt"/>
                        </a:rPr>
                        <a:t>Почетна старачка катаракта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E118 - </a:t>
                      </a:r>
                      <a:r>
                        <a:rPr lang="ru-RU" sz="1600" b="1" dirty="0" smtClean="0">
                          <a:latin typeface="+mn-lt"/>
                        </a:rPr>
                        <a:t>Шећерна болест, инсулинонезависан облик са неозначеним компликацијама 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649562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Z359 -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Контрола трудноће која је у високом ризику, неозначене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Z961 - </a:t>
                      </a:r>
                      <a:r>
                        <a:rPr lang="sr-Cyrl-RS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Присуство сочива у оку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41849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</a:rPr>
                        <a:t>Најчешће процедуре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393551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dirty="0" smtClean="0"/>
                        <a:t>9619900 -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Интравенско давање фармаколошког средства, антинеопластично средство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71617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5850000 -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Радиографско снимање грудног коша 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7085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5600100 -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Компјутеризована томографија мозга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790615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9200100 -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Општи физикални преглед 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2414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9617100 -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Пратња или транспорт клијента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19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57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24" y="-148044"/>
            <a:ext cx="10918374" cy="783770"/>
          </a:xfrm>
        </p:spPr>
        <p:txBody>
          <a:bodyPr>
            <a:normAutofit/>
          </a:bodyPr>
          <a:lstStyle/>
          <a:p>
            <a:r>
              <a:rPr lang="sr-Cyrl-R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Сента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44912"/>
              </p:ext>
            </p:extLst>
          </p:nvPr>
        </p:nvGraphicFramePr>
        <p:xfrm>
          <a:off x="330924" y="475797"/>
          <a:ext cx="11591110" cy="6168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5555">
                  <a:extLst>
                    <a:ext uri="{9D8B030D-6E8A-4147-A177-3AD203B41FA5}">
                      <a16:colId xmlns:a16="http://schemas.microsoft.com/office/drawing/2014/main" val="2029993788"/>
                    </a:ext>
                  </a:extLst>
                </a:gridCol>
                <a:gridCol w="5795555">
                  <a:extLst>
                    <a:ext uri="{9D8B030D-6E8A-4147-A177-3AD203B41FA5}">
                      <a16:colId xmlns:a16="http://schemas.microsoft.com/office/drawing/2014/main" val="3618720353"/>
                    </a:ext>
                  </a:extLst>
                </a:gridCol>
              </a:tblGrid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800" dirty="0" smtClean="0"/>
                        <a:t>Најчешће ДСГ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599970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Z64B</a:t>
                      </a:r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Остали фактори који утичу на здравствено стање, истог дана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87765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G66Z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Абдоминални бол или мезентеријски аденитис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04902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L60C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Бубрежна инсуфицијенција, без врло тешких или тешких КК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4602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G70B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Остале дијагнозе дигестивног система без врло тешких или тешких KK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71354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D63Z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Запаљење средњег ува и инфекција горњег респираторног тракта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87085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Најчешће главне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Најчешће пратеће</a:t>
                      </a:r>
                      <a:r>
                        <a:rPr lang="sr-Cyrl-RS" sz="16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93797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Z016</a:t>
                      </a:r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Радиолошки преглед, некласификован на другом месту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I10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r-Latn-RS" sz="1600" b="1" dirty="0" smtClean="0">
                          <a:latin typeface="+mn-lt"/>
                        </a:rPr>
                        <a:t>- </a:t>
                      </a:r>
                      <a:r>
                        <a:rPr lang="ru-RU" sz="1600" b="1" dirty="0" smtClean="0">
                          <a:latin typeface="+mn-lt"/>
                        </a:rPr>
                        <a:t>Повишен крвни притисак, непознатог порекла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017006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R100</a:t>
                      </a:r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Акутан бол у трбуху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Z370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Живорођено једно дете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20514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N185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Хронична болест бубрега 5. степена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I429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Кардиомиопатија, неозначена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36116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O800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Спонтани порођај главом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K219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r-Latn-RS" sz="1600" b="1" baseline="0" dirty="0" smtClean="0">
                          <a:latin typeface="+mn-lt"/>
                        </a:rPr>
                        <a:t>- </a:t>
                      </a:r>
                      <a:r>
                        <a:rPr lang="ru-RU" sz="1600" b="1" baseline="0" dirty="0" smtClean="0">
                          <a:latin typeface="+mn-lt"/>
                        </a:rPr>
                        <a:t>Гастро-езофагеална рефлуксна болест без езофагитиса</a:t>
                      </a:r>
                      <a:endParaRPr lang="en-US" sz="1600" b="1" dirty="0" smtClean="0"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649562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R42</a:t>
                      </a:r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Нестабилност и вртоглавица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E119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Шећерна болест, инсулинонезависан облик без компликација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41849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</a:rPr>
                        <a:t>Најчешће процедуре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393551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9601800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Процена васкуларног система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571617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1383900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Вађење крви у дијагностичке сврхе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27085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5503600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Ултразвучни преглед абдомена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8790615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9607500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Саветовање или подучавање о бризи о самом себи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02414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9619908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Интравенско давање фармаколошког средства, електролит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0419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79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24" y="-148044"/>
            <a:ext cx="10918374" cy="783770"/>
          </a:xfrm>
        </p:spPr>
        <p:txBody>
          <a:bodyPr>
            <a:normAutofit/>
          </a:bodyPr>
          <a:lstStyle/>
          <a:p>
            <a:r>
              <a:rPr lang="sr-Cyrl-R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ЗЦ Кладово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630188"/>
              </p:ext>
            </p:extLst>
          </p:nvPr>
        </p:nvGraphicFramePr>
        <p:xfrm>
          <a:off x="330924" y="475797"/>
          <a:ext cx="11591110" cy="6044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5555">
                  <a:extLst>
                    <a:ext uri="{9D8B030D-6E8A-4147-A177-3AD203B41FA5}">
                      <a16:colId xmlns:a16="http://schemas.microsoft.com/office/drawing/2014/main" val="2029993788"/>
                    </a:ext>
                  </a:extLst>
                </a:gridCol>
                <a:gridCol w="5795555">
                  <a:extLst>
                    <a:ext uri="{9D8B030D-6E8A-4147-A177-3AD203B41FA5}">
                      <a16:colId xmlns:a16="http://schemas.microsoft.com/office/drawing/2014/main" val="3618720353"/>
                    </a:ext>
                  </a:extLst>
                </a:gridCol>
              </a:tblGrid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800" dirty="0" smtClean="0"/>
                        <a:t>Најчешће ДСГ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599970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L60C</a:t>
                      </a:r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Бубрежна инсуфицијенција, без врло тешких или тешких КК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87765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G60B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Малигнитет дигестивног система, без врло тешких КК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04902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J62B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Малигна болест дојке, без  КК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4602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E71B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Неоплазмe респираторног система, без врло тешких КК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71354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G70B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Остале дијагнозе дигестивног система без врло тешких или тешких KK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87085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Најчешће главне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Најчешће пратеће</a:t>
                      </a:r>
                      <a:r>
                        <a:rPr lang="sr-Cyrl-RS" sz="16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93797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N185 - </a:t>
                      </a:r>
                      <a:r>
                        <a:rPr lang="ru-RU" sz="1600" b="1" dirty="0" smtClean="0">
                          <a:latin typeface="+mn-lt"/>
                        </a:rPr>
                        <a:t>Хронична болест бубрега 5. степена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K280 -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Желудачно-цревна гризлица, акутна са хеморагијом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017006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C509 - </a:t>
                      </a:r>
                      <a:r>
                        <a:rPr lang="sr-Cyrl-RS" sz="1600" b="1" dirty="0" smtClean="0">
                          <a:latin typeface="+mn-lt"/>
                        </a:rPr>
                        <a:t>Злоћудни тумор дојке, неозначен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I10 - </a:t>
                      </a:r>
                      <a:r>
                        <a:rPr lang="ru-RU" sz="1600" b="1" dirty="0" smtClean="0">
                          <a:latin typeface="+mn-lt"/>
                        </a:rPr>
                        <a:t>Повишен крвни притисак, непознатог порекла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20514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C349 - </a:t>
                      </a:r>
                      <a:r>
                        <a:rPr lang="ru-RU" sz="1600" b="1" dirty="0" smtClean="0">
                          <a:latin typeface="+mn-lt"/>
                        </a:rPr>
                        <a:t>Злоћудни тумор бронхије и плућа, неозначен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K050 - </a:t>
                      </a:r>
                      <a:r>
                        <a:rPr lang="sr-Cyrl-RS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Акутно запаљење десни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36116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C20 - </a:t>
                      </a:r>
                      <a:r>
                        <a:rPr lang="sr-Cyrl-RS" sz="1600" b="1" dirty="0" smtClean="0">
                          <a:latin typeface="+mn-lt"/>
                        </a:rPr>
                        <a:t>Злоћудни тумор ректума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I209 - </a:t>
                      </a:r>
                      <a:r>
                        <a:rPr lang="sr-Cyrl-RS" sz="1600" b="1" dirty="0" smtClean="0">
                          <a:latin typeface="+mn-lt"/>
                        </a:rPr>
                        <a:t>Стезање у грудима, неозначено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649562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I429 - </a:t>
                      </a:r>
                      <a:r>
                        <a:rPr lang="sr-Cyrl-RS" sz="1600" b="1" dirty="0" smtClean="0">
                          <a:latin typeface="+mn-lt"/>
                        </a:rPr>
                        <a:t>Кардиомиопатија, неозначена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R53 - </a:t>
                      </a:r>
                      <a:r>
                        <a:rPr lang="sr-Cyrl-RS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Клонулост и умор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41849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</a:rPr>
                        <a:t>Најчешће процедуре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393551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1160003 -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Праћење системског артеријског притиска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71617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1171300 -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Снимање просечног сигнала ЕКГ-а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7085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9607600 -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Саветовање или подучавање о одржавању здравља и опоравку 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790615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1310000 -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Хемодијализа 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2414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1383900 -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Вађење крви у дијагностичке сврхе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19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78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24" y="-148044"/>
            <a:ext cx="10918374" cy="783770"/>
          </a:xfrm>
        </p:spPr>
        <p:txBody>
          <a:bodyPr>
            <a:normAutofit/>
          </a:bodyPr>
          <a:lstStyle/>
          <a:p>
            <a:r>
              <a:rPr lang="sr-Cyrl-R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Институт за ортопедско-хируршке болести Бањица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322218" y="475797"/>
          <a:ext cx="11599817" cy="6222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4262">
                  <a:extLst>
                    <a:ext uri="{9D8B030D-6E8A-4147-A177-3AD203B41FA5}">
                      <a16:colId xmlns:a16="http://schemas.microsoft.com/office/drawing/2014/main" val="2029993788"/>
                    </a:ext>
                  </a:extLst>
                </a:gridCol>
                <a:gridCol w="5795555">
                  <a:extLst>
                    <a:ext uri="{9D8B030D-6E8A-4147-A177-3AD203B41FA5}">
                      <a16:colId xmlns:a16="http://schemas.microsoft.com/office/drawing/2014/main" val="3618720353"/>
                    </a:ext>
                  </a:extLst>
                </a:gridCol>
              </a:tblGrid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800" dirty="0" smtClean="0"/>
                        <a:t>Најчешће ДСГ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599970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I68B</a:t>
                      </a:r>
                      <a:r>
                        <a:rPr lang="sr-Latn-RS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Нехируршки спинални поремећаји, без КК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87765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I69B</a:t>
                      </a:r>
                      <a:r>
                        <a:rPr lang="sr-Latn-RS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Болести костију и артропатије, без врло тешких или тешких КК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04902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I75B</a:t>
                      </a:r>
                      <a:r>
                        <a:rPr lang="sr-Latn-RS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Повреда рамена, надлактице, лакта, колена, ноге, чланка, без КК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4602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I03B</a:t>
                      </a:r>
                      <a:r>
                        <a:rPr lang="sr-Latn-R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Замена кука, без врло тешких KK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71354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961Z</a:t>
                      </a:r>
                      <a:r>
                        <a:rPr lang="sr-Latn-RS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sr-Cyrl-RS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Неприхватљива главна дијагноза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87085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Најчешће главне дијагнозе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Најчешће пратеће</a:t>
                      </a:r>
                      <a:r>
                        <a:rPr lang="sr-Cyrl-RS" sz="16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93797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M160</a:t>
                      </a:r>
                      <a:r>
                        <a:rPr lang="sr-Latn-R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Примарно дегенеративно обољење оба кука 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I10 </a:t>
                      </a:r>
                      <a:r>
                        <a:rPr lang="sr-Latn-RS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sr-Cyrl-RS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Повишен крвни притисак, непознатог порекла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017006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M161</a:t>
                      </a:r>
                      <a:r>
                        <a:rPr lang="sr-Latn-R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ru-RU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Друго примарно дегенеративно обољење кука 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J450 </a:t>
                      </a:r>
                      <a:r>
                        <a:rPr lang="sr-Latn-R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sr-Cyrl-R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Пртежно алергијска астма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20514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M170</a:t>
                      </a:r>
                      <a:r>
                        <a:rPr lang="sr-Latn-R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Примарно обострано дегенеративно обољење колена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I209 </a:t>
                      </a:r>
                      <a:r>
                        <a:rPr lang="sr-Latn-R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sr-Cyrl-R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Стезање у грудима, неозначено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36116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S720</a:t>
                      </a:r>
                      <a:r>
                        <a:rPr lang="sr-Latn-R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sr-Cyrl-R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Прелом врата бутњаче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I119</a:t>
                      </a:r>
                      <a:r>
                        <a:rPr lang="sr-Latn-RS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sr-Cyrl-RS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Болест срца код повишеног крвног притиска без (конгестивне) срчане инсуфицијенције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649562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M171</a:t>
                      </a:r>
                      <a:r>
                        <a:rPr lang="sr-Latn-R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Друго примарно дегенеративно обољење колена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N309 </a:t>
                      </a:r>
                      <a:r>
                        <a:rPr lang="sr-Latn-R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sr-Cyrl-R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Запаљење мокраћне бешике, неозначено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41849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b="1" dirty="0" smtClean="0">
                          <a:solidFill>
                            <a:schemeClr val="bg1"/>
                          </a:solidFill>
                        </a:rPr>
                        <a:t>Најчешће процедуре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393551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ru-RU" sz="1600" b="1" dirty="0" smtClean="0"/>
                        <a:t>1383900 - Вађење крви у дијагностичке сврхе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71617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Cyrl-RS" sz="1600" b="1" dirty="0" smtClean="0"/>
                        <a:t>3005500 - Превијање ране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7085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ru-RU" sz="1600" b="1" dirty="0" smtClean="0"/>
                        <a:t>9612900 - Терапија целог тела вежбањем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790615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ru-RU" sz="1600" b="1" dirty="0" smtClean="0"/>
                        <a:t>9619909 - Интравенско давање фармаколошког средства, друго и некласификовано фармаколошко средство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2414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ru-RU" sz="1600" b="1" dirty="0" smtClean="0"/>
                        <a:t>9620309 - Орално давање фармаколошког средства, друго и некласификовано фармаколошко средство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19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66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24" y="-148044"/>
            <a:ext cx="10918374" cy="783770"/>
          </a:xfrm>
        </p:spPr>
        <p:txBody>
          <a:bodyPr>
            <a:normAutofit/>
          </a:bodyPr>
          <a:lstStyle/>
          <a:p>
            <a:r>
              <a:rPr lang="sr-Cyrl-R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Институт за здравствену заштиту мајке и </a:t>
            </a:r>
            <a:r>
              <a:rPr lang="sr-Cyrl-R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детета „др Вукан Чупић“</a:t>
            </a:r>
            <a:endParaRPr lang="sr-Cyrl-R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330924" y="475797"/>
          <a:ext cx="11591110" cy="6044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5555">
                  <a:extLst>
                    <a:ext uri="{9D8B030D-6E8A-4147-A177-3AD203B41FA5}">
                      <a16:colId xmlns:a16="http://schemas.microsoft.com/office/drawing/2014/main" val="2029993788"/>
                    </a:ext>
                  </a:extLst>
                </a:gridCol>
                <a:gridCol w="5795555">
                  <a:extLst>
                    <a:ext uri="{9D8B030D-6E8A-4147-A177-3AD203B41FA5}">
                      <a16:colId xmlns:a16="http://schemas.microsoft.com/office/drawing/2014/main" val="3618720353"/>
                    </a:ext>
                  </a:extLst>
                </a:gridCol>
              </a:tblGrid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bg1"/>
                          </a:solidFill>
                        </a:rPr>
                        <a:t>Најчешће ДСГ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599970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O66Z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Пренатални или други акушерски пријем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87765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D11Z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Тонзилектомија и/или аденоидектомија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04902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N62Z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Менструални и други поремећаји женског репродуктивног система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4602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L67B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Остали поремећаји бубрега и уринарног тракта, без врло тешких или тешких КК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71354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L63B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Инфекција бубрега и уринарног тракта, без врло тешких или тешких КК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87085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Најчешће главне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Најчешће пратеће</a:t>
                      </a:r>
                      <a:r>
                        <a:rPr lang="sr-Cyrl-RS" sz="16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93797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Z360 -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Антенатални скрининг на хромозомске аномалије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Z017 - </a:t>
                      </a:r>
                      <a:r>
                        <a:rPr lang="sr-Cyrl-RS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Лабораторијски прегледи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017006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Z362 -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Други антенатални скрининг на основу амниоцентезе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Z010 - </a:t>
                      </a:r>
                      <a:r>
                        <a:rPr lang="sr-Cyrl-RS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Прегледи очију и вида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20514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N10 - </a:t>
                      </a:r>
                      <a:r>
                        <a:rPr lang="sr-Cyrl-RS" sz="1600" b="1" dirty="0" smtClean="0">
                          <a:latin typeface="+mn-lt"/>
                        </a:rPr>
                        <a:t>Акутно тубуло-интерстицијално запаљење бубрега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Q211 - </a:t>
                      </a:r>
                      <a:r>
                        <a:rPr lang="sr-Cyrl-RS" sz="1600" b="1" dirty="0" smtClean="0">
                          <a:latin typeface="+mn-lt"/>
                        </a:rPr>
                        <a:t>Дефект преграде преткомора срца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36116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R509 - </a:t>
                      </a:r>
                      <a:r>
                        <a:rPr lang="sr-Cyrl-RS" sz="1600" b="1" dirty="0" smtClean="0">
                          <a:latin typeface="+mn-lt"/>
                        </a:rPr>
                        <a:t>Грозница, неозначена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R509 - </a:t>
                      </a:r>
                      <a:r>
                        <a:rPr lang="sr-Cyrl-RS" sz="1600" b="1" dirty="0" smtClean="0">
                          <a:latin typeface="+mn-lt"/>
                        </a:rPr>
                        <a:t>Грозница, неозначена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649562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J352 - </a:t>
                      </a:r>
                      <a:r>
                        <a:rPr lang="sr-Cyrl-RS" sz="1600" b="1" dirty="0" smtClean="0">
                          <a:latin typeface="+mn-lt"/>
                        </a:rPr>
                        <a:t>Трећи крајник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R568 - </a:t>
                      </a:r>
                      <a:r>
                        <a:rPr lang="sr-Cyrl-RS" sz="1600" b="1" dirty="0" smtClean="0">
                          <a:latin typeface="+mn-lt"/>
                        </a:rPr>
                        <a:t>Друге и неозначене конвулзије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41849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</a:rPr>
                        <a:t>Најчешће процедуре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393551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1383900 -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Вађење крви у дијагностичке сврхе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71617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9619909 -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Интравенско давање фармаколошког средства, друго и некласификовано фармаколошко средство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7085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9620309 -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Орално давање фармаколошког средства, друго и некласификовано фармаколошко средство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790615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9619908 -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Интравенско давање фармаколошког средства, електролит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2414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9204400 -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Остале терапије обогаћивања кисеоника/ом 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19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62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24" y="-148044"/>
            <a:ext cx="10918374" cy="783770"/>
          </a:xfrm>
        </p:spPr>
        <p:txBody>
          <a:bodyPr>
            <a:normAutofit/>
          </a:bodyPr>
          <a:lstStyle/>
          <a:p>
            <a:r>
              <a:rPr lang="sr-Cyrl-R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Институт за кардиоваскуларне болести Дедиње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330924" y="475797"/>
          <a:ext cx="11591110" cy="6288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5555">
                  <a:extLst>
                    <a:ext uri="{9D8B030D-6E8A-4147-A177-3AD203B41FA5}">
                      <a16:colId xmlns:a16="http://schemas.microsoft.com/office/drawing/2014/main" val="2029993788"/>
                    </a:ext>
                  </a:extLst>
                </a:gridCol>
                <a:gridCol w="5795555">
                  <a:extLst>
                    <a:ext uri="{9D8B030D-6E8A-4147-A177-3AD203B41FA5}">
                      <a16:colId xmlns:a16="http://schemas.microsoft.com/office/drawing/2014/main" val="3618720353"/>
                    </a:ext>
                  </a:extLst>
                </a:gridCol>
              </a:tblGrid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bg1"/>
                          </a:solidFill>
                        </a:rPr>
                        <a:t>Најчешће ДСГ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599970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F42B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Поремећаји циркулације, без АИМ, са инвазивном дијагностиком на срцу, без врло тешких или тешких КК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2187765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F42A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Поремећаји циркулације, без АИМ, са инвазивном дијагностиком на срцу, са врло тешким или тешким КК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3504902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F15A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Интервентна коронарна процедура, без акутног инфаркта миокарда, са инсерцијом стента, са врло тешким или тешким КК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084602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F06A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Коронарни бајпас без инвазивне дијагностике на срцу, са реоперацијом или са врло тешким или тешким КК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1371354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B04B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Екстракранијалне процедуре на крвним судовима, без врло тешких КК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4787085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Најчешће главне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Најчешће пратеће</a:t>
                      </a:r>
                      <a:r>
                        <a:rPr lang="sr-Cyrl-RS" sz="16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93797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I208 - </a:t>
                      </a:r>
                      <a:r>
                        <a:rPr lang="ru-RU" sz="1600" b="1" dirty="0" smtClean="0">
                          <a:latin typeface="+mn-lt"/>
                        </a:rPr>
                        <a:t>Други облици стезања у грудима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I10 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Повишен крвни притисак, непознатог порекла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017006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I652 - </a:t>
                      </a:r>
                      <a:r>
                        <a:rPr lang="ru-RU" sz="1600" b="1" dirty="0" smtClean="0">
                          <a:latin typeface="+mn-lt"/>
                        </a:rPr>
                        <a:t>Запушење главне артерије врата и сужење главне артерије врата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K210 - </a:t>
                      </a:r>
                      <a:r>
                        <a:rPr lang="ru-RU" sz="1600" b="1" dirty="0" smtClean="0">
                          <a:latin typeface="+mn-lt"/>
                        </a:rPr>
                        <a:t>Гастро-езофагеална рефлуксна болест са езофагитисом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20514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I200 - </a:t>
                      </a:r>
                      <a:r>
                        <a:rPr lang="sr-Cyrl-RS" sz="1600" b="1" dirty="0" smtClean="0">
                          <a:latin typeface="+mn-lt"/>
                        </a:rPr>
                        <a:t>Неустаљено стезање у грудима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E784 - </a:t>
                      </a:r>
                      <a:r>
                        <a:rPr lang="ru-RU" sz="1600" b="1" dirty="0" smtClean="0">
                          <a:latin typeface="+mn-lt"/>
                        </a:rPr>
                        <a:t>Друго повећање масти у крви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36116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I702 - </a:t>
                      </a:r>
                      <a:r>
                        <a:rPr lang="sr-Cyrl-RS" sz="1600" b="1" dirty="0" smtClean="0">
                          <a:latin typeface="+mn-lt"/>
                        </a:rPr>
                        <a:t>Атеросклероза артерија екстремитета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I219 - </a:t>
                      </a:r>
                      <a:r>
                        <a:rPr lang="sr-Cyrl-RS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Акутни инфаркт миокарда, неозначен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649562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I251 - </a:t>
                      </a:r>
                      <a:r>
                        <a:rPr lang="sr-Cyrl-RS" sz="1600" b="1" dirty="0" smtClean="0">
                          <a:latin typeface="+mn-lt"/>
                        </a:rPr>
                        <a:t>Атеросклеротичка болест срца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E785 - </a:t>
                      </a:r>
                      <a:r>
                        <a:rPr lang="ru-RU" sz="1600" b="1" dirty="0" smtClean="0">
                          <a:latin typeface="+mn-lt"/>
                        </a:rPr>
                        <a:t>Повећање масти у крви, неозначено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41849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</a:rPr>
                        <a:t>Најчешће процедуре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393551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9200100 -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Општи физикални преглед 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71617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9022000 -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Катетеризација/канилација осталих вена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7085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9619908 -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Интравенско давање фармаколошког средства, електролит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790615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1383900 -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Вађење крви у дијагностичке сврхе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2414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1170000 -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Остале електрокардиографије (ЕКГ)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19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2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24" y="-148044"/>
            <a:ext cx="10918374" cy="783770"/>
          </a:xfrm>
        </p:spPr>
        <p:txBody>
          <a:bodyPr>
            <a:normAutofit/>
          </a:bodyPr>
          <a:lstStyle/>
          <a:p>
            <a:r>
              <a:rPr lang="sr-Cyrl-R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Института за </a:t>
            </a:r>
            <a:r>
              <a:rPr lang="sr-Cyrl-R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кардиоваскуларне болести </a:t>
            </a:r>
            <a:r>
              <a:rPr lang="sr-Cyrl-R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Војводине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330924" y="475797"/>
          <a:ext cx="11591110" cy="6288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5555">
                  <a:extLst>
                    <a:ext uri="{9D8B030D-6E8A-4147-A177-3AD203B41FA5}">
                      <a16:colId xmlns:a16="http://schemas.microsoft.com/office/drawing/2014/main" val="2029993788"/>
                    </a:ext>
                  </a:extLst>
                </a:gridCol>
                <a:gridCol w="5795555">
                  <a:extLst>
                    <a:ext uri="{9D8B030D-6E8A-4147-A177-3AD203B41FA5}">
                      <a16:colId xmlns:a16="http://schemas.microsoft.com/office/drawing/2014/main" val="3618720353"/>
                    </a:ext>
                  </a:extLst>
                </a:gridCol>
              </a:tblGrid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bg1"/>
                          </a:solidFill>
                        </a:rPr>
                        <a:t>Најчешће ДСГ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599970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F42A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Поремећаји циркулације, без АИМ, са инвазивном дијагностиком на срцу, са врло тешким или тешким КК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2187765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F15A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Интервентна коронарна процедура, без акутног инфаркта миокарда, са инсерцијом стента, са врло тешким или тешким КК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3504902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F15B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Интервентна коронарна процедура, без акутног инфаркта миокарда, са инсерцијом стента, без врло тешких или тешких КК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084602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F42B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Поремећаји циркулације, без АИМ, са инвазивном дијагностиком на срцу, без врло тешких или тешких КК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1371354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F10B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Интервенције на коронарним крвним судовима код акутног инфаркта миокарда, без врло тешких КК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4787085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Најчешће главне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Најчешће пратеће</a:t>
                      </a:r>
                      <a:r>
                        <a:rPr lang="sr-Cyrl-RS" sz="16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93797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I10 </a:t>
                      </a:r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r-Cyrl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Повишен крвни притисак, непознатог порекла</a:t>
                      </a:r>
                      <a:endParaRPr lang="en-US" sz="1600" b="1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I10 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Повишен крвни притисак, непознатог порекла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017006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I255 - </a:t>
                      </a:r>
                      <a:r>
                        <a:rPr lang="sr-Cyrl-RS" sz="1600" b="1" dirty="0" smtClean="0">
                          <a:latin typeface="+mn-lt"/>
                        </a:rPr>
                        <a:t>Исхемијско обољење миокарда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dirty="0" smtClean="0">
                          <a:latin typeface="+mn-lt"/>
                        </a:rPr>
                        <a:t>E784 - </a:t>
                      </a:r>
                      <a:r>
                        <a:rPr lang="ru-RU" sz="1600" b="1" dirty="0" smtClean="0">
                          <a:latin typeface="+mn-lt"/>
                        </a:rPr>
                        <a:t>Друго повећање масти у крви</a:t>
                      </a:r>
                      <a:endParaRPr lang="en-US" sz="1600" b="1" dirty="0" smtClean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20514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I208 - </a:t>
                      </a:r>
                      <a:r>
                        <a:rPr lang="ru-RU" sz="1600" b="1" dirty="0" smtClean="0">
                          <a:latin typeface="+mn-lt"/>
                        </a:rPr>
                        <a:t>Други облици стезања у грудима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K219 – </a:t>
                      </a:r>
                      <a:r>
                        <a:rPr lang="ru-RU" sz="1600" b="1" dirty="0" smtClean="0">
                          <a:latin typeface="+mn-lt"/>
                        </a:rPr>
                        <a:t>Гастро-езофагеална рефлуксна болест без езофагитиса</a:t>
                      </a:r>
                      <a:r>
                        <a:rPr lang="sr-Latn-RS" sz="1600" b="1" dirty="0" smtClean="0">
                          <a:latin typeface="+mn-lt"/>
                        </a:rPr>
                        <a:t> 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36116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I211 - </a:t>
                      </a:r>
                      <a:r>
                        <a:rPr lang="ru-RU" sz="1600" b="1" dirty="0" smtClean="0">
                          <a:latin typeface="+mn-lt"/>
                        </a:rPr>
                        <a:t>Акутни трансмурални инфаркт доњег зида миокарда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I255 - </a:t>
                      </a:r>
                      <a:r>
                        <a:rPr lang="sr-Cyrl-RS" sz="1600" b="1" dirty="0" smtClean="0">
                          <a:latin typeface="+mn-lt"/>
                        </a:rPr>
                        <a:t>Исхемијско обољење миокарда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649562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I500 - </a:t>
                      </a:r>
                      <a:r>
                        <a:rPr lang="sr-Cyrl-RS" sz="1600" b="1" dirty="0" smtClean="0">
                          <a:latin typeface="+mn-lt"/>
                        </a:rPr>
                        <a:t>Конгестивна срчана инсуфицијенција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Z955 -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Присуство имплантата и графта на коронарним судовима (коронарна ангиопластика)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41849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</a:rPr>
                        <a:t>Најчешће процедуре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393551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dirty="0" smtClean="0"/>
                        <a:t>1170000 -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Остале електрокардиографије (ЕКГ)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71617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dirty="0" smtClean="0"/>
                        <a:t>5511300 -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М-приказ и дводимензионални ултразвучни преглед срца у реалном времену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7085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3821500 -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Коронарна ангиографија (коронарографија)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790615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dirty="0" smtClean="0"/>
                        <a:t>9620009 -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Субкутано давање фармаколошког средства, друго и некласификовано фармакколошко средство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2414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dirty="0" smtClean="0"/>
                        <a:t>5524800 -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Ултразвучни дуплекс преглед артерија или бајпаса горњих екстремитета, унилатерални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19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639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24" y="-148044"/>
            <a:ext cx="10918374" cy="783770"/>
          </a:xfrm>
        </p:spPr>
        <p:txBody>
          <a:bodyPr>
            <a:normAutofit/>
          </a:bodyPr>
          <a:lstStyle/>
          <a:p>
            <a:r>
              <a:rPr lang="sr-Cyrl-R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Института за онкологију Војводине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330924" y="475797"/>
          <a:ext cx="11591110" cy="6288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5555">
                  <a:extLst>
                    <a:ext uri="{9D8B030D-6E8A-4147-A177-3AD203B41FA5}">
                      <a16:colId xmlns:a16="http://schemas.microsoft.com/office/drawing/2014/main" val="2029993788"/>
                    </a:ext>
                  </a:extLst>
                </a:gridCol>
                <a:gridCol w="5795555">
                  <a:extLst>
                    <a:ext uri="{9D8B030D-6E8A-4147-A177-3AD203B41FA5}">
                      <a16:colId xmlns:a16="http://schemas.microsoft.com/office/drawing/2014/main" val="3618720353"/>
                    </a:ext>
                  </a:extLst>
                </a:gridCol>
              </a:tblGrid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bg1"/>
                          </a:solidFill>
                        </a:rPr>
                        <a:t>Најчешће ДСГ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599970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R63Z</a:t>
                      </a:r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Хемотерапија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87765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G60B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Малигнитет дигестивног система, без врло тешких КК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04902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J62B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Малигна болест дојке, без  КК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4602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J62A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Малигна болест дојке, са  КК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71354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R61B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Лимфом и неакутна леукемија, без врло тешких КК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87085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Најчешће главне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Најчешће пратеће</a:t>
                      </a:r>
                      <a:r>
                        <a:rPr lang="sr-Cyrl-RS" sz="16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93797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Z511 - </a:t>
                      </a:r>
                      <a:r>
                        <a:rPr lang="sr-Cyrl-RS" sz="1600" b="1" dirty="0" smtClean="0">
                          <a:latin typeface="+mn-lt"/>
                        </a:rPr>
                        <a:t>Хемотерапијска сеанса због тумора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Z511 - </a:t>
                      </a:r>
                      <a:r>
                        <a:rPr lang="sr-Cyrl-RS" sz="1600" b="1" dirty="0" smtClean="0">
                          <a:latin typeface="+mn-lt"/>
                        </a:rPr>
                        <a:t>Хемотерапијска сеанса због тумора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017006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C509 - </a:t>
                      </a:r>
                      <a:r>
                        <a:rPr lang="sr-Cyrl-RS" sz="1600" b="1" dirty="0" smtClean="0">
                          <a:latin typeface="+mn-lt"/>
                        </a:rPr>
                        <a:t>Злоћудни тумор дојке, неозначен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C787 -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Секундарни злоћудни тумор јетре и интрахепатичних жучних путева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20514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C20 - </a:t>
                      </a:r>
                      <a:r>
                        <a:rPr lang="sr-Cyrl-RS" sz="1600" b="1" dirty="0" smtClean="0">
                          <a:latin typeface="+mn-lt"/>
                        </a:rPr>
                        <a:t>Злоћудни тумор ректума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dirty="0" smtClean="0">
                          <a:latin typeface="+mn-lt"/>
                        </a:rPr>
                        <a:t>I10 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Повишен крвни притисак, непознатог порекла</a:t>
                      </a:r>
                      <a:endParaRPr lang="en-US" sz="1600" b="1" dirty="0" smtClean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36116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C504 - </a:t>
                      </a:r>
                      <a:r>
                        <a:rPr lang="ru-RU" sz="1600" b="1" dirty="0" smtClean="0">
                          <a:latin typeface="+mn-lt"/>
                        </a:rPr>
                        <a:t>Злоћудни тумор горњег спољашњег квадранта дојке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C780 - </a:t>
                      </a:r>
                      <a:r>
                        <a:rPr lang="sr-Cyrl-RS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Секундарни злоћудни тумор плућа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649562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C187 - </a:t>
                      </a:r>
                      <a:r>
                        <a:rPr lang="ru-RU" sz="1600" b="1" dirty="0" smtClean="0">
                          <a:latin typeface="+mn-lt"/>
                        </a:rPr>
                        <a:t>Злоћудни тумор сигмоидног дела дебелог црева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C509 - </a:t>
                      </a:r>
                      <a:r>
                        <a:rPr lang="sr-Cyrl-RS" sz="1600" b="1" dirty="0" smtClean="0">
                          <a:latin typeface="+mn-lt"/>
                        </a:rPr>
                        <a:t>Злоћудни тумор дојке, неозначен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41849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</a:rPr>
                        <a:t>Најчешће процедуре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393551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9602100 -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Процена самосталности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71617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9602700 -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Процена узимања прописаних лекова 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7085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9076201 -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Планирање лечења фармакотерапијом, друга кура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790615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9619908 -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Интравенско давање фармаколошког средства, електролит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2414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9619909 -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Интравенско давање фармаколошког средства, друго и некласификовано фармаколошко средство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19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47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24" y="-148044"/>
            <a:ext cx="10918374" cy="783770"/>
          </a:xfrm>
        </p:spPr>
        <p:txBody>
          <a:bodyPr>
            <a:normAutofit/>
          </a:bodyPr>
          <a:lstStyle/>
          <a:p>
            <a:r>
              <a:rPr lang="sr-Cyrl-R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ГАК Народни фронт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330924" y="475797"/>
          <a:ext cx="11591110" cy="6002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5555">
                  <a:extLst>
                    <a:ext uri="{9D8B030D-6E8A-4147-A177-3AD203B41FA5}">
                      <a16:colId xmlns:a16="http://schemas.microsoft.com/office/drawing/2014/main" val="2029993788"/>
                    </a:ext>
                  </a:extLst>
                </a:gridCol>
                <a:gridCol w="5795555">
                  <a:extLst>
                    <a:ext uri="{9D8B030D-6E8A-4147-A177-3AD203B41FA5}">
                      <a16:colId xmlns:a16="http://schemas.microsoft.com/office/drawing/2014/main" val="3618720353"/>
                    </a:ext>
                  </a:extLst>
                </a:gridCol>
              </a:tblGrid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bg1"/>
                          </a:solidFill>
                        </a:rPr>
                        <a:t>Најчешће ДСГ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599970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O66Z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Пренатални или други акушерски пријем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87765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O60Z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Вагинални порођај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04902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P67D</a:t>
                      </a:r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Новорођенче, тежина на пријему &gt; 2499 грама, без значајних оперативних поступака без тешкоћа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4602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N09Z</a:t>
                      </a:r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Конизација, поступци на вагини, цервиксу (грлићу материце) и вулви (стидници)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71354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P67C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Новорођенче, тежина на пријему &gt; 2499 грама, без значајних оперативних поступака са осталим тешкоћама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87085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Најчешће главне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Најчешће пратеће</a:t>
                      </a:r>
                      <a:r>
                        <a:rPr lang="sr-Cyrl-RS" sz="16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93797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Z380</a:t>
                      </a:r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Једно дете, рођено у болници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Z370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Живорођено једно дете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017006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O800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Спонтани порођај главом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O800</a:t>
                      </a:r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Спонтани порођај главом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20514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Z359</a:t>
                      </a:r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Контрола трудноће која је у високом ризику, неозначене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A590</a:t>
                      </a:r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Трихомонијаза полно-мокраћног органа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36116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O821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Хитан порођај царским резом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Z513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Трансфузија крви без утврђене дијагнозе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649562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P599</a:t>
                      </a:r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Неозначена жутица новорођенчета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Z380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Једно дете, рођено у болници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41849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</a:rPr>
                        <a:t>Најчешће процедуре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393551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9619709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Интрамускуларно давање фармаколошког средства, друго и неназначено фармаколошко средство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571617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3550000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Гинеколошки преглед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27085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9619909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Интравенско давање фармаколошког средства, друго и некласификовано фармаколошко средство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8790615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9620309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Орално давање фармаколошког средства, друго и некласификовано фармаколошко средство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02414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3005500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Превијање ране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0419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49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24" y="-148044"/>
            <a:ext cx="10918374" cy="783770"/>
          </a:xfrm>
        </p:spPr>
        <p:txBody>
          <a:bodyPr>
            <a:normAutofit/>
          </a:bodyPr>
          <a:lstStyle/>
          <a:p>
            <a:r>
              <a:rPr lang="sr-Cyrl-R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Специјална болница за интерне болести Врњачка Бања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330924" y="475797"/>
          <a:ext cx="11591110" cy="6044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5555">
                  <a:extLst>
                    <a:ext uri="{9D8B030D-6E8A-4147-A177-3AD203B41FA5}">
                      <a16:colId xmlns:a16="http://schemas.microsoft.com/office/drawing/2014/main" val="2029993788"/>
                    </a:ext>
                  </a:extLst>
                </a:gridCol>
                <a:gridCol w="5795555">
                  <a:extLst>
                    <a:ext uri="{9D8B030D-6E8A-4147-A177-3AD203B41FA5}">
                      <a16:colId xmlns:a16="http://schemas.microsoft.com/office/drawing/2014/main" val="3618720353"/>
                    </a:ext>
                  </a:extLst>
                </a:gridCol>
              </a:tblGrid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bg1"/>
                          </a:solidFill>
                        </a:rPr>
                        <a:t>Најчешће ДСГ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599970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F76B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Аритмија, срчани застој и поремећаји проводљивости, без врло тешких или тешких КК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87765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F62B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Срчана инсуфицијенција и шок, без врло тешких КК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04902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F67B</a:t>
                      </a:r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Хипертензија, без врло тешких или тешких КК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4602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F75B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Остали поремећаји циркулаторног система, са тешким или умереним КК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71354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F76A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Аритмија, срчани застој и поремећаји проводљивости, са врло тешким или тешким КК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87085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Најчешће главне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Најчешће пратеће</a:t>
                      </a:r>
                      <a:r>
                        <a:rPr lang="sr-Cyrl-RS" sz="16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93797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I48 - </a:t>
                      </a:r>
                      <a:r>
                        <a:rPr lang="ru-RU" sz="1600" b="1" dirty="0" smtClean="0">
                          <a:latin typeface="+mn-lt"/>
                        </a:rPr>
                        <a:t>Треперење преткомора и лепршање преткомора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dirty="0" smtClean="0">
                          <a:latin typeface="+mn-lt"/>
                        </a:rPr>
                        <a:t>I10 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Повишен крвни притисак, непознатог порекла</a:t>
                      </a:r>
                      <a:endParaRPr lang="en-US" sz="1600" b="1" dirty="0" smtClean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017006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I10 </a:t>
                      </a:r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r-Cyrl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Повишен крвни притисак, непознатог порекла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I48 - </a:t>
                      </a:r>
                      <a:r>
                        <a:rPr lang="ru-RU" sz="1600" b="1" dirty="0" smtClean="0">
                          <a:latin typeface="+mn-lt"/>
                        </a:rPr>
                        <a:t>Треперење преткомора и лепршање преткомора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20514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I209 </a:t>
                      </a:r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 </a:t>
                      </a:r>
                      <a:r>
                        <a:rPr lang="sr-Cyrl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Стезање у грудима, неозначено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J209 -</a:t>
                      </a:r>
                      <a:r>
                        <a:rPr kumimoji="0" lang="sr-Latn-R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r-Cyrl-R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Стезање у грудима, неозначено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36116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I500 -</a:t>
                      </a:r>
                      <a:r>
                        <a:rPr lang="sr-Cyrl-RS" sz="1600" b="1" dirty="0" smtClean="0">
                          <a:latin typeface="+mn-lt"/>
                        </a:rPr>
                        <a:t>Конгестивна срчана инсуфицијенција</a:t>
                      </a:r>
                      <a:r>
                        <a:rPr lang="sr-Latn-RS" sz="1600" b="1" dirty="0" smtClean="0">
                          <a:latin typeface="+mn-lt"/>
                        </a:rPr>
                        <a:t> 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K219 – </a:t>
                      </a:r>
                      <a:r>
                        <a:rPr lang="ru-RU" sz="1600" b="1" dirty="0" smtClean="0">
                          <a:latin typeface="+mn-lt"/>
                        </a:rPr>
                        <a:t>Гастро-езофагеална рефлуксна болест без езофагитиса</a:t>
                      </a:r>
                      <a:r>
                        <a:rPr lang="sr-Latn-RS" sz="1600" b="1" dirty="0" smtClean="0">
                          <a:latin typeface="+mn-lt"/>
                        </a:rPr>
                        <a:t> 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649562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I428 - </a:t>
                      </a:r>
                      <a:r>
                        <a:rPr lang="sr-Cyrl-RS" sz="1600" b="1" dirty="0" smtClean="0">
                          <a:latin typeface="+mn-lt"/>
                        </a:rPr>
                        <a:t>Друга кардиомиопатија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I252 - </a:t>
                      </a:r>
                      <a:r>
                        <a:rPr lang="sr-Cyrl-RS" sz="1600" b="1" dirty="0" smtClean="0">
                          <a:latin typeface="+mn-lt"/>
                        </a:rPr>
                        <a:t>Ранији инфаркт миокарда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41849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</a:rPr>
                        <a:t>Најчешће процедуре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393551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9620309 -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Орално давање фармаколошког средства, друго и некласификовано фармаколошко средство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71617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9200100 -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Општи физикални преглед 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7085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1170000 -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Остале електрокардиографије (ЕКГ)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790615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9619909 -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Интравенско давање фармаколошког средства, друго и некласификовано фармаколошко средство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2414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9607200 -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Саветовање или подучавање о прописаним/самоизабраним лековима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19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208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088484687"/>
              </p:ext>
            </p:extLst>
          </p:nvPr>
        </p:nvGraphicFramePr>
        <p:xfrm>
          <a:off x="992777" y="374470"/>
          <a:ext cx="10110652" cy="5763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traight Connector 2"/>
          <p:cNvCxnSpPr/>
          <p:nvPr/>
        </p:nvCxnSpPr>
        <p:spPr>
          <a:xfrm flipV="1">
            <a:off x="1200302" y="2951012"/>
            <a:ext cx="9592365" cy="46122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792667" y="276634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/>
              <a:t>176</a:t>
            </a:r>
          </a:p>
        </p:txBody>
      </p:sp>
    </p:spTree>
    <p:extLst>
      <p:ext uri="{BB962C8B-B14F-4D97-AF65-F5344CB8AC3E}">
        <p14:creationId xmlns:p14="http://schemas.microsoft.com/office/powerpoint/2010/main" val="427147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Најчешће ДСГ у општим болницама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здравственом центру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183274"/>
              </p:ext>
            </p:extLst>
          </p:nvPr>
        </p:nvGraphicFramePr>
        <p:xfrm>
          <a:off x="2098766" y="2374265"/>
          <a:ext cx="7820297" cy="25958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820297">
                  <a:extLst>
                    <a:ext uri="{9D8B030D-6E8A-4147-A177-3AD203B41FA5}">
                      <a16:colId xmlns:a16="http://schemas.microsoft.com/office/drawing/2014/main" val="3184699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O60Z </a:t>
                      </a:r>
                      <a:r>
                        <a:rPr lang="sr-Cyrl-RS" dirty="0" smtClean="0"/>
                        <a:t>Вагинални порођај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750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b="1" dirty="0" smtClean="0"/>
                        <a:t>G60B </a:t>
                      </a:r>
                      <a:r>
                        <a:rPr lang="ru-RU" b="1" dirty="0" smtClean="0"/>
                        <a:t>Малигнитет дигестивног система, без врло тешких КК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425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b="1" dirty="0" smtClean="0"/>
                        <a:t>O01B </a:t>
                      </a:r>
                      <a:r>
                        <a:rPr lang="ru-RU" b="1" dirty="0" smtClean="0"/>
                        <a:t>Порођај царским резом, без врло тешких или тешких КК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211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b="1" dirty="0" smtClean="0"/>
                        <a:t>L60C </a:t>
                      </a:r>
                      <a:r>
                        <a:rPr lang="ru-RU" b="1" dirty="0" smtClean="0"/>
                        <a:t>Бубрежна </a:t>
                      </a:r>
                      <a:r>
                        <a:rPr lang="ru-RU" b="1" dirty="0" smtClean="0"/>
                        <a:t>инсуфицијенција, </a:t>
                      </a:r>
                      <a:r>
                        <a:rPr lang="ru-RU" b="1" dirty="0" smtClean="0"/>
                        <a:t>без врло тешких или тешких КК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693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b="1" dirty="0" smtClean="0"/>
                        <a:t>J62B </a:t>
                      </a:r>
                      <a:r>
                        <a:rPr lang="ru-RU" b="1" dirty="0" smtClean="0"/>
                        <a:t>Малигна болест дојке, без  КК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48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b="1" dirty="0" smtClean="0"/>
                        <a:t>C16Z </a:t>
                      </a:r>
                      <a:r>
                        <a:rPr lang="sr-Cyrl-RS" b="1" dirty="0" smtClean="0"/>
                        <a:t>Процедуре на сочиву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856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b="1" dirty="0" smtClean="0"/>
                        <a:t>N10Z </a:t>
                      </a:r>
                      <a:r>
                        <a:rPr lang="ru-RU" b="1" dirty="0" smtClean="0"/>
                        <a:t>Дијагностичка киретажа или дијагностичка хистероскопија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426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12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5161"/>
            <a:ext cx="9899469" cy="444772"/>
          </a:xfrm>
        </p:spPr>
        <p:txBody>
          <a:bodyPr>
            <a:noAutofit/>
          </a:bodyPr>
          <a:lstStyle/>
          <a:p>
            <a:pPr algn="ctr"/>
            <a:r>
              <a:rPr lang="sr-Cyrl-R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Најчешће главне дијагностичке </a:t>
            </a:r>
            <a:r>
              <a:rPr lang="sr-Cyrl-R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категорије (ГДК)</a:t>
            </a:r>
            <a:endParaRPr lang="en-US" sz="32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009665"/>
              </p:ext>
            </p:extLst>
          </p:nvPr>
        </p:nvGraphicFramePr>
        <p:xfrm>
          <a:off x="759823" y="757647"/>
          <a:ext cx="10465527" cy="585651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880360">
                  <a:extLst>
                    <a:ext uri="{9D8B030D-6E8A-4147-A177-3AD203B41FA5}">
                      <a16:colId xmlns:a16="http://schemas.microsoft.com/office/drawing/2014/main" val="825152631"/>
                    </a:ext>
                  </a:extLst>
                </a:gridCol>
                <a:gridCol w="1854926">
                  <a:extLst>
                    <a:ext uri="{9D8B030D-6E8A-4147-A177-3AD203B41FA5}">
                      <a16:colId xmlns:a16="http://schemas.microsoft.com/office/drawing/2014/main" val="2749609003"/>
                    </a:ext>
                  </a:extLst>
                </a:gridCol>
                <a:gridCol w="1332411">
                  <a:extLst>
                    <a:ext uri="{9D8B030D-6E8A-4147-A177-3AD203B41FA5}">
                      <a16:colId xmlns:a16="http://schemas.microsoft.com/office/drawing/2014/main" val="2886436190"/>
                    </a:ext>
                  </a:extLst>
                </a:gridCol>
                <a:gridCol w="1375954">
                  <a:extLst>
                    <a:ext uri="{9D8B030D-6E8A-4147-A177-3AD203B41FA5}">
                      <a16:colId xmlns:a16="http://schemas.microsoft.com/office/drawing/2014/main" val="449869073"/>
                    </a:ext>
                  </a:extLst>
                </a:gridCol>
                <a:gridCol w="1689463">
                  <a:extLst>
                    <a:ext uri="{9D8B030D-6E8A-4147-A177-3AD203B41FA5}">
                      <a16:colId xmlns:a16="http://schemas.microsoft.com/office/drawing/2014/main" val="3427479612"/>
                    </a:ext>
                  </a:extLst>
                </a:gridCol>
                <a:gridCol w="1332413">
                  <a:extLst>
                    <a:ext uri="{9D8B030D-6E8A-4147-A177-3AD203B41FA5}">
                      <a16:colId xmlns:a16="http://schemas.microsoft.com/office/drawing/2014/main" val="100983037"/>
                    </a:ext>
                  </a:extLst>
                </a:gridCol>
              </a:tblGrid>
              <a:tr h="1589315"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Пилот</a:t>
                      </a:r>
                      <a:r>
                        <a:rPr lang="sr-Cyrl-RS" sz="1400" baseline="0" dirty="0" smtClean="0"/>
                        <a:t> здравствена установа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Болести и поремећаји респираторног система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Болести и поремећаји коже, поткожног ткива и дојке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Болести и поремећаји циркулаторног система</a:t>
                      </a:r>
                      <a:endParaRPr lang="ru-RU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Болести и поремећаји мускулоскелетног система и везивног ткива</a:t>
                      </a:r>
                      <a:endParaRPr lang="ru-RU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Болести и поремећаји нервног система</a:t>
                      </a:r>
                      <a:endParaRPr lang="ru-RU" sz="16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518461"/>
                  </a:ext>
                </a:extLst>
              </a:tr>
              <a:tr h="275593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КЦ</a:t>
                      </a:r>
                      <a:r>
                        <a:rPr lang="sr-Cyrl-RS" sz="1400" b="1" baseline="0" dirty="0" smtClean="0"/>
                        <a:t> Крагујевац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5.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3.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6.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2.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4.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078308"/>
                  </a:ext>
                </a:extLst>
              </a:tr>
              <a:tr h="275593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КБЦ Бежанијска коса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4.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1.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3.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9.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13.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406466"/>
                  </a:ext>
                </a:extLst>
              </a:tr>
              <a:tr h="275593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Зрењанин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14.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9.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3.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5.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6.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442489"/>
                  </a:ext>
                </a:extLst>
              </a:tr>
              <a:tr h="275593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Лесковац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5.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6.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1.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7.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3.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377783"/>
                  </a:ext>
                </a:extLst>
              </a:tr>
              <a:tr h="275593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Крушевац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6.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1.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7.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9.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5.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864227"/>
                  </a:ext>
                </a:extLst>
              </a:tr>
              <a:tr h="275593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Сента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6.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9.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5.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12.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10.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9741490"/>
                  </a:ext>
                </a:extLst>
              </a:tr>
              <a:tr h="275593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ЗЦ Кладово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5.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3.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4.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9.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17.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14708"/>
                  </a:ext>
                </a:extLst>
              </a:tr>
              <a:tr h="275593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Институт Бањица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8.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3.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7.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1.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2.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73445"/>
                  </a:ext>
                </a:extLst>
              </a:tr>
              <a:tr h="275593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/>
                        <a:t>ИМД "др Вукан Чупић"</a:t>
                      </a:r>
                      <a:endParaRPr lang="sr-Cyrl-R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11.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15.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12.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7.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3.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507782"/>
                  </a:ext>
                </a:extLst>
              </a:tr>
              <a:tr h="275593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Институт Дедиње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6.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3.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1.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8.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2.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518204"/>
                  </a:ext>
                </a:extLst>
              </a:tr>
              <a:tr h="275593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ИКВБ Војводине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3.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/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1.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4.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7.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929346"/>
                  </a:ext>
                </a:extLst>
              </a:tr>
              <a:tr h="275593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Институт за онкологију Војводине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13.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2.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11.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10.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574248"/>
                  </a:ext>
                </a:extLst>
              </a:tr>
              <a:tr h="275593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ГАК Народни фронт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12.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4.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11.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/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/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135631"/>
                  </a:ext>
                </a:extLst>
              </a:tr>
              <a:tr h="275593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СБ Врњачка Бања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2.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11.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FF0000"/>
                          </a:solidFill>
                        </a:rPr>
                        <a:t>1.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12.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/>
                        <a:t>4.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438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680754875"/>
              </p:ext>
            </p:extLst>
          </p:nvPr>
        </p:nvGraphicFramePr>
        <p:xfrm>
          <a:off x="857002" y="944087"/>
          <a:ext cx="10460577" cy="5401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048" y="0"/>
            <a:ext cx="10526486" cy="827949"/>
          </a:xfrm>
        </p:spPr>
        <p:txBody>
          <a:bodyPr>
            <a:normAutofit/>
          </a:bodyPr>
          <a:lstStyle/>
          <a:p>
            <a:pPr algn="ctr"/>
            <a:r>
              <a:rPr lang="sr-Cyrl-RS" sz="3200" b="1" dirty="0" smtClean="0"/>
              <a:t>Просечна дужина хоспитализације</a:t>
            </a:r>
            <a:endParaRPr lang="en-US" sz="3200" b="1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05112" y="2452253"/>
            <a:ext cx="9592365" cy="46122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28700" y="229064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/>
              <a:t>6,9</a:t>
            </a:r>
          </a:p>
        </p:txBody>
      </p:sp>
    </p:spTree>
    <p:extLst>
      <p:ext uri="{BB962C8B-B14F-4D97-AF65-F5344CB8AC3E}">
        <p14:creationId xmlns:p14="http://schemas.microsoft.com/office/powerpoint/2010/main" val="321577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1026209" y="105022"/>
            <a:ext cx="10143309" cy="949234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RS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PCCL </a:t>
            </a:r>
            <a:r>
              <a:rPr lang="en-AU" altLang="sr-Latn-RS" sz="36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Clinical Complexity Level </a:t>
            </a:r>
            <a:r>
              <a:rPr lang="sr-Latn-RS" altLang="sr-Latn-RS" sz="32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altLang="sr-Latn-RS" sz="32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RS" altLang="sr-Latn-R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-степен клиничке комплексности пацијента-</a:t>
            </a:r>
            <a:endParaRPr lang="en-US" sz="32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8321548"/>
              </p:ext>
            </p:extLst>
          </p:nvPr>
        </p:nvGraphicFramePr>
        <p:xfrm>
          <a:off x="1026209" y="1303638"/>
          <a:ext cx="10143309" cy="5119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199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8749297"/>
              </p:ext>
            </p:extLst>
          </p:nvPr>
        </p:nvGraphicFramePr>
        <p:xfrm>
          <a:off x="665017" y="332509"/>
          <a:ext cx="10848110" cy="5943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685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7499313"/>
              </p:ext>
            </p:extLst>
          </p:nvPr>
        </p:nvGraphicFramePr>
        <p:xfrm>
          <a:off x="1088572" y="368796"/>
          <a:ext cx="9847943" cy="6144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235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907963"/>
              </p:ext>
            </p:extLst>
          </p:nvPr>
        </p:nvGraphicFramePr>
        <p:xfrm>
          <a:off x="838200" y="513806"/>
          <a:ext cx="10515600" cy="5663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5874338" y="1094509"/>
            <a:ext cx="13855" cy="4876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584549" y="5992297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1,38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44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037691022"/>
              </p:ext>
            </p:extLst>
          </p:nvPr>
        </p:nvGraphicFramePr>
        <p:xfrm>
          <a:off x="853440" y="1146386"/>
          <a:ext cx="1050036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53440" y="365125"/>
            <a:ext cx="10500360" cy="354541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Дупле фактуре за истог пацијента</a:t>
            </a:r>
            <a:r>
              <a:rPr lang="sr-Latn-R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исту епизоду болничког лечења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81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8703"/>
            <a:ext cx="10515600" cy="531858"/>
          </a:xfrm>
        </p:spPr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Отпуст у другу здравствену установу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324434"/>
              </p:ext>
            </p:extLst>
          </p:nvPr>
        </p:nvGraphicFramePr>
        <p:xfrm>
          <a:off x="838200" y="966653"/>
          <a:ext cx="10683240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9229">
                  <a:extLst>
                    <a:ext uri="{9D8B030D-6E8A-4147-A177-3AD203B41FA5}">
                      <a16:colId xmlns:a16="http://schemas.microsoft.com/office/drawing/2014/main" val="4151004389"/>
                    </a:ext>
                  </a:extLst>
                </a:gridCol>
                <a:gridCol w="3831771">
                  <a:extLst>
                    <a:ext uri="{9D8B030D-6E8A-4147-A177-3AD203B41FA5}">
                      <a16:colId xmlns:a16="http://schemas.microsoft.com/office/drawing/2014/main" val="1329303548"/>
                    </a:ext>
                  </a:extLst>
                </a:gridCol>
                <a:gridCol w="2682240">
                  <a:extLst>
                    <a:ext uri="{9D8B030D-6E8A-4147-A177-3AD203B41FA5}">
                      <a16:colId xmlns:a16="http://schemas.microsoft.com/office/drawing/2014/main" val="3019094820"/>
                    </a:ext>
                  </a:extLst>
                </a:gridCol>
              </a:tblGrid>
              <a:tr h="324751"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Пилот здравствена установа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 краткотрајну хоспитализацију (врста отпуста 2)</a:t>
                      </a:r>
                      <a:endParaRPr lang="en-US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Отпуст у другу здравствену установу (врста отпуста 3)</a:t>
                      </a:r>
                      <a:endParaRPr lang="en-US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367217"/>
                  </a:ext>
                </a:extLst>
              </a:tr>
              <a:tr h="32475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КЦ Крагујевац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b="1" dirty="0" smtClean="0"/>
                        <a:t>29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rgbClr val="FF0000"/>
                          </a:solidFill>
                        </a:rPr>
                        <a:t>80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361826"/>
                  </a:ext>
                </a:extLst>
              </a:tr>
              <a:tr h="32475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КБЦ Бежанијска коса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921025"/>
                  </a:ext>
                </a:extLst>
              </a:tr>
              <a:tr h="32475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Зрењанин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b="1" dirty="0" smtClean="0"/>
                        <a:t>20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/>
                        <a:t>34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698051"/>
                  </a:ext>
                </a:extLst>
              </a:tr>
              <a:tr h="32475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Лесковац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/>
                        <a:t>12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358769"/>
                  </a:ext>
                </a:extLst>
              </a:tr>
              <a:tr h="32475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Крушевац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b="1" dirty="0" smtClean="0">
                          <a:solidFill>
                            <a:srgbClr val="FF0000"/>
                          </a:solidFill>
                        </a:rPr>
                        <a:t>32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/>
                        <a:t>26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618762"/>
                  </a:ext>
                </a:extLst>
              </a:tr>
              <a:tr h="32475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Сента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b="1" dirty="0" smtClean="0"/>
                        <a:t>9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/>
                        <a:t>9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485963"/>
                  </a:ext>
                </a:extLst>
              </a:tr>
              <a:tr h="32475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ЗЦ Кладово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/>
                        <a:t>9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879496"/>
                  </a:ext>
                </a:extLst>
              </a:tr>
              <a:tr h="32475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Институт Бањица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/>
                        <a:t>5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748170"/>
                  </a:ext>
                </a:extLst>
              </a:tr>
              <a:tr h="32475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ИМД "др Вукан Чупић“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222767"/>
                  </a:ext>
                </a:extLst>
              </a:tr>
              <a:tr h="32475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Институт Дедиње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b="1" dirty="0" smtClean="0"/>
                        <a:t>21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515166"/>
                  </a:ext>
                </a:extLst>
              </a:tr>
              <a:tr h="32475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ИКВБ Војводине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526716"/>
                  </a:ext>
                </a:extLst>
              </a:tr>
              <a:tr h="32475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Институт за онкологију Војводине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b="1" dirty="0" smtClean="0"/>
                        <a:t>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/>
                        <a:t>1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239393"/>
                  </a:ext>
                </a:extLst>
              </a:tr>
              <a:tr h="32475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ГАК Народни фронт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b="1" dirty="0" smtClean="0"/>
                        <a:t>1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/>
                        <a:t>46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125486"/>
                  </a:ext>
                </a:extLst>
              </a:tr>
              <a:tr h="32475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СБ Врњачка Бања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162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16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515012"/>
              </p:ext>
            </p:extLst>
          </p:nvPr>
        </p:nvGraphicFramePr>
        <p:xfrm>
          <a:off x="472440" y="1241358"/>
          <a:ext cx="11295015" cy="5123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6969">
                  <a:extLst>
                    <a:ext uri="{9D8B030D-6E8A-4147-A177-3AD203B41FA5}">
                      <a16:colId xmlns:a16="http://schemas.microsoft.com/office/drawing/2014/main" val="135977776"/>
                    </a:ext>
                  </a:extLst>
                </a:gridCol>
                <a:gridCol w="1925421">
                  <a:extLst>
                    <a:ext uri="{9D8B030D-6E8A-4147-A177-3AD203B41FA5}">
                      <a16:colId xmlns:a16="http://schemas.microsoft.com/office/drawing/2014/main" val="1040575713"/>
                    </a:ext>
                  </a:extLst>
                </a:gridCol>
                <a:gridCol w="2774977">
                  <a:extLst>
                    <a:ext uri="{9D8B030D-6E8A-4147-A177-3AD203B41FA5}">
                      <a16:colId xmlns:a16="http://schemas.microsoft.com/office/drawing/2014/main" val="2190890932"/>
                    </a:ext>
                  </a:extLst>
                </a:gridCol>
                <a:gridCol w="3067648">
                  <a:extLst>
                    <a:ext uri="{9D8B030D-6E8A-4147-A177-3AD203B41FA5}">
                      <a16:colId xmlns:a16="http://schemas.microsoft.com/office/drawing/2014/main" val="2748768823"/>
                    </a:ext>
                  </a:extLst>
                </a:gridCol>
              </a:tblGrid>
              <a:tr h="856615"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Пилот здравствена установа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Укупан број</a:t>
                      </a:r>
                      <a:r>
                        <a:rPr lang="sr-Cyrl-RS" sz="1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фактура</a:t>
                      </a:r>
                      <a:endParaRPr lang="en-U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 исправно шифрираних</a:t>
                      </a:r>
                      <a:r>
                        <a:rPr lang="sr-Cyrl-RS" sz="1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хоспитализација</a:t>
                      </a:r>
                      <a:endParaRPr lang="en-U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 хоспитализација са грешком</a:t>
                      </a:r>
                      <a:endParaRPr lang="en-U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6203382"/>
                  </a:ext>
                </a:extLst>
              </a:tr>
              <a:tr h="302689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КЦ Крагујевац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FF0000"/>
                          </a:solidFill>
                        </a:rPr>
                        <a:t>6511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00B050"/>
                          </a:solidFill>
                        </a:rPr>
                        <a:t>95,8%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FF0000"/>
                          </a:solidFill>
                        </a:rPr>
                        <a:t>4,2%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691616"/>
                  </a:ext>
                </a:extLst>
              </a:tr>
              <a:tr h="302689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КБЦ Бежанијска коса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2166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98,1%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1,9%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071588"/>
                  </a:ext>
                </a:extLst>
              </a:tr>
              <a:tr h="302689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Зрењанин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1748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97,9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2,1%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404085"/>
                  </a:ext>
                </a:extLst>
              </a:tr>
              <a:tr h="302689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Лесковац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2093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98,4%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1,6%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046083"/>
                  </a:ext>
                </a:extLst>
              </a:tr>
              <a:tr h="302689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Крушевац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1912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98,8%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1,2%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959715"/>
                  </a:ext>
                </a:extLst>
              </a:tr>
              <a:tr h="302689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Сента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2000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99,5%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0,5%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626969"/>
                  </a:ext>
                </a:extLst>
              </a:tr>
              <a:tr h="302689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ЗЦ Кладово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760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98,4%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1,6%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441842"/>
                  </a:ext>
                </a:extLst>
              </a:tr>
              <a:tr h="302689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Институт Бањица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1577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97.3%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2.</a:t>
                      </a:r>
                      <a:r>
                        <a:rPr lang="sr-Latn-RS" sz="1400" b="1" dirty="0" smtClean="0"/>
                        <a:t>7</a:t>
                      </a:r>
                      <a:r>
                        <a:rPr lang="en-US" sz="1400" b="1" dirty="0" smtClean="0"/>
                        <a:t>%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303427"/>
                  </a:ext>
                </a:extLst>
              </a:tr>
              <a:tr h="302689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/>
                        <a:t>ИМД "др Вукан Чупић"</a:t>
                      </a:r>
                      <a:endParaRPr lang="sr-Cyrl-R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2160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97,7%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2,3%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48846"/>
                  </a:ext>
                </a:extLst>
              </a:tr>
              <a:tr h="302689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Институт Дедиње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827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99,8%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0,2%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371638"/>
                  </a:ext>
                </a:extLst>
              </a:tr>
              <a:tr h="302689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ИКВБ Војводине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662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99,7%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0,3%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472995"/>
                  </a:ext>
                </a:extLst>
              </a:tr>
              <a:tr h="302689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Институт за онкологију Војводине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1526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00B050"/>
                          </a:solidFill>
                        </a:rPr>
                        <a:t>0%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611948"/>
                  </a:ext>
                </a:extLst>
              </a:tr>
              <a:tr h="302689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ГАК Народни фронт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2495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99%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1%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590010"/>
                  </a:ext>
                </a:extLst>
              </a:tr>
              <a:tr h="302689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СБ Врњачка Бања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00B050"/>
                          </a:solidFill>
                        </a:rPr>
                        <a:t>109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98,2%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1,8%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011287"/>
                  </a:ext>
                </a:extLst>
              </a:tr>
            </a:tbl>
          </a:graphicData>
        </a:graphic>
      </p:graphicFrame>
      <p:sp>
        <p:nvSpPr>
          <p:cNvPr id="3" name="Title 4"/>
          <p:cNvSpPr txBox="1">
            <a:spLocks/>
          </p:cNvSpPr>
          <p:nvPr/>
        </p:nvSpPr>
        <p:spPr>
          <a:xfrm>
            <a:off x="1271451" y="235535"/>
            <a:ext cx="9969138" cy="7540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Cyrl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Групе са грешком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972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71451" y="0"/>
            <a:ext cx="9969138" cy="754063"/>
          </a:xfrm>
        </p:spPr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Групе са грешком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57332119"/>
              </p:ext>
            </p:extLst>
          </p:nvPr>
        </p:nvGraphicFramePr>
        <p:xfrm>
          <a:off x="270510" y="749783"/>
          <a:ext cx="11581855" cy="5458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1981">
                  <a:extLst>
                    <a:ext uri="{9D8B030D-6E8A-4147-A177-3AD203B41FA5}">
                      <a16:colId xmlns:a16="http://schemas.microsoft.com/office/drawing/2014/main" val="154750521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869568377"/>
                    </a:ext>
                  </a:extLst>
                </a:gridCol>
                <a:gridCol w="2325189">
                  <a:extLst>
                    <a:ext uri="{9D8B030D-6E8A-4147-A177-3AD203B41FA5}">
                      <a16:colId xmlns:a16="http://schemas.microsoft.com/office/drawing/2014/main" val="338165625"/>
                    </a:ext>
                  </a:extLst>
                </a:gridCol>
                <a:gridCol w="2281645">
                  <a:extLst>
                    <a:ext uri="{9D8B030D-6E8A-4147-A177-3AD203B41FA5}">
                      <a16:colId xmlns:a16="http://schemas.microsoft.com/office/drawing/2014/main" val="3903062985"/>
                    </a:ext>
                  </a:extLst>
                </a:gridCol>
              </a:tblGrid>
              <a:tr h="470124"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Пилот здравствена установа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960</a:t>
                      </a:r>
                      <a:r>
                        <a:rPr lang="sr-Latn-R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</a:t>
                      </a:r>
                      <a:endParaRPr lang="en-US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Негруписано</a:t>
                      </a:r>
                      <a:endParaRPr lang="sr-Latn-RS" sz="1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961Z</a:t>
                      </a:r>
                      <a:endParaRPr lang="en-US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sr-Cyrl-RS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Неприхватљива главна дијагноза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963Z</a:t>
                      </a:r>
                      <a:endParaRPr lang="en-US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sr-Cyrl-RS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Неонатална дијагноза која не одговара узрасту/тежини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8053351"/>
                  </a:ext>
                </a:extLst>
              </a:tr>
              <a:tr h="295320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КЦ Крагујевац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13,8%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69,5%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FF0000"/>
                          </a:solidFill>
                        </a:rPr>
                        <a:t>16,8%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285108"/>
                  </a:ext>
                </a:extLst>
              </a:tr>
              <a:tr h="29870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КБЦ Бежанијска коса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00B050"/>
                          </a:solidFill>
                        </a:rPr>
                        <a:t>0%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997962"/>
                  </a:ext>
                </a:extLst>
              </a:tr>
              <a:tr h="29870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Зрењанин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18,9%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81,1%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587061"/>
                  </a:ext>
                </a:extLst>
              </a:tr>
              <a:tr h="29870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Лесковац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57,6%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30,3%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12,1%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258893"/>
                  </a:ext>
                </a:extLst>
              </a:tr>
              <a:tr h="29870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Крушевац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36,4%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63,6%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00B050"/>
                          </a:solidFill>
                        </a:rPr>
                        <a:t>0%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176217"/>
                  </a:ext>
                </a:extLst>
              </a:tr>
              <a:tr h="29870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Сента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50%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40%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10%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699068"/>
                  </a:ext>
                </a:extLst>
              </a:tr>
              <a:tr h="29870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ЗЦ Кладово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00B050"/>
                          </a:solidFill>
                        </a:rPr>
                        <a:t>0%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712197"/>
                  </a:ext>
                </a:extLst>
              </a:tr>
              <a:tr h="352926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Институт Бањица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104331"/>
                  </a:ext>
                </a:extLst>
              </a:tr>
              <a:tr h="420637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/>
                        <a:t>ИМД "др Вукан Чупић"</a:t>
                      </a:r>
                      <a:endParaRPr lang="sr-Cyrl-R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88%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12%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965561"/>
                  </a:ext>
                </a:extLst>
              </a:tr>
              <a:tr h="29870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Институт Дедиње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520260"/>
                  </a:ext>
                </a:extLst>
              </a:tr>
              <a:tr h="298701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ИКВБ Војводине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823913"/>
                  </a:ext>
                </a:extLst>
              </a:tr>
              <a:tr h="205305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Институт за онкологију Војводине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400" b="1" dirty="0" smtClean="0">
                          <a:solidFill>
                            <a:srgbClr val="00B050"/>
                          </a:solidFill>
                        </a:rPr>
                        <a:t>0%</a:t>
                      </a:r>
                      <a:endParaRPr lang="en-US" sz="14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985904"/>
                  </a:ext>
                </a:extLst>
              </a:tr>
              <a:tr h="326777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ГАК Народни фронт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87,5%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12,5%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516838"/>
                  </a:ext>
                </a:extLst>
              </a:tr>
              <a:tr h="300520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СБ Врњачка Бања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00B050"/>
                          </a:solidFill>
                        </a:rPr>
                        <a:t>0%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00B050"/>
                          </a:solidFill>
                        </a:rPr>
                        <a:t>0%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88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5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611" y="0"/>
            <a:ext cx="10933611" cy="775063"/>
          </a:xfrm>
        </p:spPr>
        <p:txBody>
          <a:bodyPr>
            <a:normAutofit/>
          </a:bodyPr>
          <a:lstStyle/>
          <a:p>
            <a:pPr algn="ctr"/>
            <a:r>
              <a:rPr lang="sr-Cyrl-R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Оперативне процедуре неповезане са основним узроком хоспитализације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6571242"/>
              </p:ext>
            </p:extLst>
          </p:nvPr>
        </p:nvGraphicFramePr>
        <p:xfrm>
          <a:off x="854526" y="885495"/>
          <a:ext cx="10517780" cy="5529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440">
                  <a:extLst>
                    <a:ext uri="{9D8B030D-6E8A-4147-A177-3AD203B41FA5}">
                      <a16:colId xmlns:a16="http://schemas.microsoft.com/office/drawing/2014/main" val="2776450648"/>
                    </a:ext>
                  </a:extLst>
                </a:gridCol>
                <a:gridCol w="1663338">
                  <a:extLst>
                    <a:ext uri="{9D8B030D-6E8A-4147-A177-3AD203B41FA5}">
                      <a16:colId xmlns:a16="http://schemas.microsoft.com/office/drawing/2014/main" val="984277399"/>
                    </a:ext>
                  </a:extLst>
                </a:gridCol>
                <a:gridCol w="1881051">
                  <a:extLst>
                    <a:ext uri="{9D8B030D-6E8A-4147-A177-3AD203B41FA5}">
                      <a16:colId xmlns:a16="http://schemas.microsoft.com/office/drawing/2014/main" val="698967444"/>
                    </a:ext>
                  </a:extLst>
                </a:gridCol>
                <a:gridCol w="1166951">
                  <a:extLst>
                    <a:ext uri="{9D8B030D-6E8A-4147-A177-3AD203B41FA5}">
                      <a16:colId xmlns:a16="http://schemas.microsoft.com/office/drawing/2014/main" val="2708007227"/>
                    </a:ext>
                  </a:extLst>
                </a:gridCol>
              </a:tblGrid>
              <a:tr h="750603"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Пилот здравствена установа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801А</a:t>
                      </a:r>
                    </a:p>
                    <a:p>
                      <a:pPr algn="ctr"/>
                      <a:r>
                        <a:rPr lang="sr-Cyrl-R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са врло тешким КК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801</a:t>
                      </a:r>
                      <a:r>
                        <a:rPr lang="sr-Latn-R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endParaRPr lang="sr-Cyrl-RS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sr-Cyrl-R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са тешким или</a:t>
                      </a:r>
                      <a:r>
                        <a:rPr lang="sr-Cyrl-RS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умереним КК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801C</a:t>
                      </a:r>
                      <a:endParaRPr lang="sr-Cyrl-RS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sr-Cyrl-RS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без КК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8273446"/>
                  </a:ext>
                </a:extLst>
              </a:tr>
              <a:tr h="338357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КЦ Крагујевац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0,26%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0,26%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0,23%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123829"/>
                  </a:ext>
                </a:extLst>
              </a:tr>
              <a:tr h="338357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КБЦ Бежанијска коса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0,24%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0,24%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0,19%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681289"/>
                  </a:ext>
                </a:extLst>
              </a:tr>
              <a:tr h="338357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Зрењанин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0,06%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0,17%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00B050"/>
                          </a:solidFill>
                        </a:rPr>
                        <a:t>0%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464850"/>
                  </a:ext>
                </a:extLst>
              </a:tr>
              <a:tr h="338357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Лесковац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0,1%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0,05%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0,24%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404430"/>
                  </a:ext>
                </a:extLst>
              </a:tr>
              <a:tr h="338357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Крушевац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00B050"/>
                          </a:solidFill>
                        </a:rPr>
                        <a:t>0%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0,42%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149037"/>
                  </a:ext>
                </a:extLst>
              </a:tr>
              <a:tr h="338357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ОБ Сента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0,05%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0,15%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818607"/>
                  </a:ext>
                </a:extLst>
              </a:tr>
              <a:tr h="338357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ЗЦ Кладово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0,13%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b="1" dirty="0" smtClean="0">
                          <a:solidFill>
                            <a:srgbClr val="00B050"/>
                          </a:solidFill>
                        </a:rPr>
                        <a:t>0%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14535"/>
                  </a:ext>
                </a:extLst>
              </a:tr>
              <a:tr h="338357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Институт Бањица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0.06%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0.25%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321840"/>
                  </a:ext>
                </a:extLst>
              </a:tr>
              <a:tr h="338357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/>
                        <a:t>ИМД "др Вукан Чупић"</a:t>
                      </a:r>
                      <a:endParaRPr lang="sr-Cyrl-R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0,09%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0,09%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FF0000"/>
                          </a:solidFill>
                        </a:rPr>
                        <a:t>0,51%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934693"/>
                  </a:ext>
                </a:extLst>
              </a:tr>
              <a:tr h="338357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Институт Дедиње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0,85%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0,12%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0,48%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968551"/>
                  </a:ext>
                </a:extLst>
              </a:tr>
              <a:tr h="338357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ИКВБ Војводине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FF0000"/>
                          </a:solidFill>
                        </a:rPr>
                        <a:t>0,91%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>
                          <a:solidFill>
                            <a:srgbClr val="FF0000"/>
                          </a:solidFill>
                        </a:rPr>
                        <a:t>1,06%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0,001%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366093"/>
                  </a:ext>
                </a:extLst>
              </a:tr>
              <a:tr h="338357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Институт за онкологију Војводине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0,07%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0,07%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665903"/>
                  </a:ext>
                </a:extLst>
              </a:tr>
              <a:tr h="338357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ГАК Народни фронт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b="1" dirty="0" smtClean="0"/>
                        <a:t>0,04%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80330"/>
                  </a:ext>
                </a:extLst>
              </a:tr>
              <a:tr h="338357">
                <a:tc>
                  <a:txBody>
                    <a:bodyPr/>
                    <a:lstStyle/>
                    <a:p>
                      <a:pPr algn="l"/>
                      <a:r>
                        <a:rPr lang="sr-Cyrl-RS" sz="1400" b="1" dirty="0" smtClean="0"/>
                        <a:t>СБ Врњачка Бања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400" b="1" dirty="0" smtClean="0">
                          <a:solidFill>
                            <a:srgbClr val="00B050"/>
                          </a:solidFill>
                        </a:rPr>
                        <a:t>0%</a:t>
                      </a:r>
                      <a:endParaRPr lang="en-US" sz="14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479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257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24" y="-148044"/>
            <a:ext cx="10918374" cy="783770"/>
          </a:xfrm>
        </p:spPr>
        <p:txBody>
          <a:bodyPr>
            <a:normAutofit/>
          </a:bodyPr>
          <a:lstStyle/>
          <a:p>
            <a:r>
              <a:rPr lang="sr-Cyrl-R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КЦ Крагујевац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330924" y="475797"/>
          <a:ext cx="11591110" cy="6335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5555">
                  <a:extLst>
                    <a:ext uri="{9D8B030D-6E8A-4147-A177-3AD203B41FA5}">
                      <a16:colId xmlns:a16="http://schemas.microsoft.com/office/drawing/2014/main" val="2029993788"/>
                    </a:ext>
                  </a:extLst>
                </a:gridCol>
                <a:gridCol w="5795555">
                  <a:extLst>
                    <a:ext uri="{9D8B030D-6E8A-4147-A177-3AD203B41FA5}">
                      <a16:colId xmlns:a16="http://schemas.microsoft.com/office/drawing/2014/main" val="3618720353"/>
                    </a:ext>
                  </a:extLst>
                </a:gridCol>
              </a:tblGrid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800" dirty="0" smtClean="0"/>
                        <a:t>Најчешће ДСГ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599970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J62B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Малигна болест дојке, без  КК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2187765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sr-Latn-R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O66Z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Пренатални или други акушерски пријем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3504902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961Z</a:t>
                      </a:r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r-Cyrl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Неприхватљива главна дијагноза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084602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R61B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Лимфом и неакутна леукемија, без врло тешких КК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1371354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G60B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Малигнитет дигестивног система, без врло тешких КК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4787085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Најчешће главне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Најчешће пратеће</a:t>
                      </a:r>
                      <a:r>
                        <a:rPr lang="sr-Cyrl-RS" sz="16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93797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C509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Злоћудни тумор дојке, неозначен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I10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r-Latn-RS" sz="1600" b="1" dirty="0" smtClean="0">
                          <a:latin typeface="+mn-lt"/>
                        </a:rPr>
                        <a:t>- </a:t>
                      </a:r>
                      <a:r>
                        <a:rPr lang="ru-RU" sz="1600" b="1" dirty="0" smtClean="0">
                          <a:latin typeface="+mn-lt"/>
                        </a:rPr>
                        <a:t>Повишен крвни притисак, непознатог порекла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017006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N185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Хронична болест бубрега 5. степена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Z511</a:t>
                      </a:r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Хемотерапијска сеанса због тумора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20514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Z478</a:t>
                      </a:r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Друго специфично ортопедско праћење и нега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D638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Анемија код других хроничних болести које су класификоване на другом месту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36116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G35</a:t>
                      </a:r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Мултипла склероза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J449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Хронична опструктивна болест плућа, неозначена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649562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O800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Спонтани порођај главом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N250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Поремећај развоја костију узрокован поремећајима бубрега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41849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</a:rPr>
                        <a:t>Најчешће процедуре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393551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9619909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Интравенско давање фармаколошког средства, друго и некласификовано фармаколошко средство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571617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9619908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Интравенско давање фармаколошког средства, електролит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27085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1383900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Вађење крви у дијагностичке сврхе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8790615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9022000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Катетеризација/канилација осталих вена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02414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9620309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Орално давање фармаколошког средства, друго и некласификовано фармаколошко средство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0419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85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24" y="-148044"/>
            <a:ext cx="10918374" cy="783770"/>
          </a:xfrm>
        </p:spPr>
        <p:txBody>
          <a:bodyPr>
            <a:normAutofit/>
          </a:bodyPr>
          <a:lstStyle/>
          <a:p>
            <a:r>
              <a:rPr lang="sr-Cyrl-R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КБЦ Бежанијска коса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330924" y="353348"/>
          <a:ext cx="11591110" cy="6352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5555">
                  <a:extLst>
                    <a:ext uri="{9D8B030D-6E8A-4147-A177-3AD203B41FA5}">
                      <a16:colId xmlns:a16="http://schemas.microsoft.com/office/drawing/2014/main" val="2029993788"/>
                    </a:ext>
                  </a:extLst>
                </a:gridCol>
                <a:gridCol w="5795555">
                  <a:extLst>
                    <a:ext uri="{9D8B030D-6E8A-4147-A177-3AD203B41FA5}">
                      <a16:colId xmlns:a16="http://schemas.microsoft.com/office/drawing/2014/main" val="3618720353"/>
                    </a:ext>
                  </a:extLst>
                </a:gridCol>
              </a:tblGrid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800" dirty="0" smtClean="0"/>
                        <a:t>Најчешће ДСГ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599970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J62B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Малигна болест дојке, без  КК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877656"/>
                  </a:ext>
                </a:extLst>
              </a:tr>
              <a:tr h="39488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G60B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Малигнитет дигестивног система, без врло тешких КК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04902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E71B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Неоплазмe респираторног система, без врло тешких КК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4602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J11Z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Остале процедуре на кожи, поткожном ткиву и дојци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71354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M60B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Малигна болест мушког гениталног система, без врло тешких или тешких КК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87085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</a:rPr>
                        <a:t>Најчешће главне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</a:rPr>
                        <a:t>Најчешће пратеће</a:t>
                      </a:r>
                      <a:r>
                        <a:rPr lang="sr-Cyrl-RS" sz="1600" b="1" baseline="0" dirty="0" smtClean="0">
                          <a:solidFill>
                            <a:schemeClr val="bg1"/>
                          </a:solidFill>
                        </a:rPr>
                        <a:t>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93797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solidFill>
                            <a:srgbClr val="FF0000"/>
                          </a:solidFill>
                        </a:rPr>
                        <a:t>C509 - </a:t>
                      </a:r>
                      <a:r>
                        <a:rPr lang="sr-Cyrl-RS" sz="1600" b="1" dirty="0" smtClean="0">
                          <a:solidFill>
                            <a:srgbClr val="FF0000"/>
                          </a:solidFill>
                        </a:rPr>
                        <a:t>Злоћудни тумор дојке, неозначен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/>
                        <a:t>I10 - </a:t>
                      </a:r>
                      <a:r>
                        <a:rPr lang="ru-RU" sz="1600" b="1" dirty="0" smtClean="0"/>
                        <a:t>Повишен крвни притисак, непознатог порекла</a:t>
                      </a:r>
                      <a:endParaRPr lang="en-US" sz="16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017006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solidFill>
                            <a:srgbClr val="FF0000"/>
                          </a:solidFill>
                        </a:rPr>
                        <a:t>C504 -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Злоћудни тумор горњег спољашњег квадранта дојке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/>
                        <a:t>E784 - </a:t>
                      </a:r>
                      <a:r>
                        <a:rPr lang="ru-RU" sz="1600" b="1" dirty="0" smtClean="0"/>
                        <a:t>Друго повећање масти у крви</a:t>
                      </a:r>
                      <a:endParaRPr lang="en-US" sz="16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20514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solidFill>
                            <a:srgbClr val="FF0000"/>
                          </a:solidFill>
                        </a:rPr>
                        <a:t>C340 - </a:t>
                      </a:r>
                      <a:r>
                        <a:rPr lang="sr-Cyrl-RS" sz="1600" b="1" dirty="0" smtClean="0">
                          <a:solidFill>
                            <a:srgbClr val="FF0000"/>
                          </a:solidFill>
                        </a:rPr>
                        <a:t>Злоћудни тумор главне бронхије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/>
                        <a:t>I48 - </a:t>
                      </a:r>
                      <a:r>
                        <a:rPr lang="ru-RU" sz="1600" b="1" dirty="0" smtClean="0"/>
                        <a:t>Треперење преткомора и лепршање преткомора</a:t>
                      </a:r>
                      <a:endParaRPr lang="en-US" sz="16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36116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solidFill>
                            <a:srgbClr val="FF0000"/>
                          </a:solidFill>
                        </a:rPr>
                        <a:t>C670 -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Злоћудни тумор троугла мокраћне бешике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solidFill>
                            <a:srgbClr val="FF0000"/>
                          </a:solidFill>
                        </a:rPr>
                        <a:t>Z988 - </a:t>
                      </a:r>
                      <a:r>
                        <a:rPr lang="sr-Cyrl-RS" sz="1600" b="1" dirty="0" smtClean="0">
                          <a:solidFill>
                            <a:srgbClr val="FF0000"/>
                          </a:solidFill>
                        </a:rPr>
                        <a:t>Друга означена постоперативна стања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649562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solidFill>
                            <a:srgbClr val="FF0000"/>
                          </a:solidFill>
                        </a:rPr>
                        <a:t>C61 - </a:t>
                      </a:r>
                      <a:r>
                        <a:rPr lang="sr-Cyrl-RS" sz="1600" b="1" dirty="0" smtClean="0">
                          <a:solidFill>
                            <a:srgbClr val="FF0000"/>
                          </a:solidFill>
                        </a:rPr>
                        <a:t>Злоћудни тумор простате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/>
                        <a:t>E119 - </a:t>
                      </a:r>
                      <a:r>
                        <a:rPr lang="ru-RU" sz="1600" b="1" dirty="0" smtClean="0"/>
                        <a:t>Шећерна болест, инсулинонезависан облик без компликација </a:t>
                      </a:r>
                      <a:endParaRPr lang="en-US" sz="16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41849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</a:rPr>
                        <a:t>Најчешће процедуре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393551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dirty="0" smtClean="0"/>
                        <a:t>9619909 -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Интравенско давање фармаколошког средства, друго и некласификовано фармаколошко средство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71617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9603700 -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Остале процене, консултације или евалуације 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7085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9619908 -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Интравенско давање фармаколошког средства, електролит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790615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1383900 -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Вађење крви у дијагностичке сврхе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2414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9022000 -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Катетеризација/канилација осталих вена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19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57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24" y="-148044"/>
            <a:ext cx="10918374" cy="783770"/>
          </a:xfrm>
        </p:spPr>
        <p:txBody>
          <a:bodyPr>
            <a:normAutofit/>
          </a:bodyPr>
          <a:lstStyle/>
          <a:p>
            <a:r>
              <a:rPr lang="sr-Cyrl-R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Зрењанин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330924" y="379474"/>
          <a:ext cx="11591110" cy="6326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2493">
                  <a:extLst>
                    <a:ext uri="{9D8B030D-6E8A-4147-A177-3AD203B41FA5}">
                      <a16:colId xmlns:a16="http://schemas.microsoft.com/office/drawing/2014/main" val="2029993788"/>
                    </a:ext>
                  </a:extLst>
                </a:gridCol>
                <a:gridCol w="5808617">
                  <a:extLst>
                    <a:ext uri="{9D8B030D-6E8A-4147-A177-3AD203B41FA5}">
                      <a16:colId xmlns:a16="http://schemas.microsoft.com/office/drawing/2014/main" val="3618720353"/>
                    </a:ext>
                  </a:extLst>
                </a:gridCol>
              </a:tblGrid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800" dirty="0" smtClean="0"/>
                        <a:t>Најчешће ДСГ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599970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R63Z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Хемотерапија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877656"/>
                  </a:ext>
                </a:extLst>
              </a:tr>
              <a:tr h="36875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O60Z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Вагинални порођај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04902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P67C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Новорођенче, тежина на пријему &gt; 2499 грама, без значајних оперативних поступака са осталим тешкоћама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4602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C16Z</a:t>
                      </a:r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r-Cyrl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Процедуре на сочиву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71354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N09Z</a:t>
                      </a:r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Конизација, поступци на вагини, цервиксу (грлићу материце) и вулви (стидници)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87085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Најчешће главне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Најчешће пратеће</a:t>
                      </a:r>
                      <a:r>
                        <a:rPr lang="sr-Cyrl-RS" sz="16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93797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Z511 - </a:t>
                      </a:r>
                      <a:r>
                        <a:rPr lang="sr-Cyrl-RS" sz="1600" b="1" dirty="0" smtClean="0">
                          <a:latin typeface="+mn-lt"/>
                        </a:rPr>
                        <a:t>Хемотерапијска сеанса због тумора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I10 - </a:t>
                      </a:r>
                      <a:r>
                        <a:rPr lang="ru-RU" sz="1600" b="1" dirty="0" smtClean="0">
                          <a:latin typeface="+mn-lt"/>
                        </a:rPr>
                        <a:t>Повишен крвни притисак, непознатог порекла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017006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O800 - </a:t>
                      </a:r>
                      <a:r>
                        <a:rPr lang="sr-Cyrl-RS" sz="1600" b="1" dirty="0" smtClean="0">
                          <a:latin typeface="+mn-lt"/>
                        </a:rPr>
                        <a:t>Спонтани порођај главом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K253 - </a:t>
                      </a:r>
                      <a:r>
                        <a:rPr lang="ru-RU" sz="1600" b="1" dirty="0" smtClean="0">
                          <a:latin typeface="+mn-lt"/>
                        </a:rPr>
                        <a:t>Гризлица желуца, акутна без крварења или перфорације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20514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P588 -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Друга означена хемолитичка жутица новорођенчета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Z370 - </a:t>
                      </a:r>
                      <a:r>
                        <a:rPr lang="sr-Cyrl-RS" sz="1600" b="1" dirty="0" smtClean="0">
                          <a:latin typeface="+mn-lt"/>
                        </a:rPr>
                        <a:t>Живорођено једно дете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36116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H250 - </a:t>
                      </a:r>
                      <a:r>
                        <a:rPr lang="sr-Cyrl-RS" sz="1600" b="1" dirty="0" smtClean="0">
                          <a:latin typeface="+mn-lt"/>
                        </a:rPr>
                        <a:t>Почетна старачка катаракта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I255 - </a:t>
                      </a:r>
                      <a:r>
                        <a:rPr lang="sr-Cyrl-RS" sz="1600" b="1" dirty="0" smtClean="0">
                          <a:latin typeface="+mn-lt"/>
                        </a:rPr>
                        <a:t>Исхемијско обољење миокарда</a:t>
                      </a:r>
                      <a:r>
                        <a:rPr lang="sr-Latn-RS" sz="1600" b="1" dirty="0" smtClean="0">
                          <a:latin typeface="+mn-lt"/>
                        </a:rPr>
                        <a:t> 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649562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M058 - </a:t>
                      </a:r>
                      <a:r>
                        <a:rPr lang="sr-Cyrl-RS" sz="1600" b="1" dirty="0" smtClean="0">
                          <a:latin typeface="+mn-lt"/>
                        </a:rPr>
                        <a:t>Други серопозитивни реуматоидни артритис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600" b="1" dirty="0" smtClean="0">
                          <a:latin typeface="+mn-lt"/>
                        </a:rPr>
                        <a:t>Z511 - </a:t>
                      </a:r>
                      <a:r>
                        <a:rPr lang="sr-Cyrl-RS" sz="1600" b="1" dirty="0" smtClean="0">
                          <a:latin typeface="+mn-lt"/>
                        </a:rPr>
                        <a:t>Хемотерапијска сеанса због тумора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41849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</a:rPr>
                        <a:t>Најчешће процедуре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393551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dirty="0" smtClean="0"/>
                        <a:t>9619909 -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Интравенско давање фармаколошког средства, друго и некласификовано фармаколошко средство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71617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9620309 -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Орално давање фармаколошког средства, друго и некласификовано фармаколошко средство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7085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1160003 -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Праћење системског артеријског притиска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790615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9022000 -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Катетеризација/канилација осталих вена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2414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r>
                        <a:rPr lang="sr-Latn-RS" sz="1600" b="1" dirty="0" smtClean="0"/>
                        <a:t>1383900 -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Вађење крви у дијагностичке сврхе</a:t>
                      </a:r>
                      <a:r>
                        <a:rPr lang="sr-Latn-RS" sz="1600" b="1" dirty="0" smtClean="0"/>
                        <a:t> </a:t>
                      </a:r>
                      <a:endParaRPr lang="en-US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19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52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24" y="-148044"/>
            <a:ext cx="10918374" cy="783770"/>
          </a:xfrm>
        </p:spPr>
        <p:txBody>
          <a:bodyPr>
            <a:normAutofit/>
          </a:bodyPr>
          <a:lstStyle/>
          <a:p>
            <a:r>
              <a:rPr lang="sr-Cyrl-R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Лесковац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330924" y="475797"/>
          <a:ext cx="11591110" cy="6168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5555">
                  <a:extLst>
                    <a:ext uri="{9D8B030D-6E8A-4147-A177-3AD203B41FA5}">
                      <a16:colId xmlns:a16="http://schemas.microsoft.com/office/drawing/2014/main" val="2029993788"/>
                    </a:ext>
                  </a:extLst>
                </a:gridCol>
                <a:gridCol w="5795555">
                  <a:extLst>
                    <a:ext uri="{9D8B030D-6E8A-4147-A177-3AD203B41FA5}">
                      <a16:colId xmlns:a16="http://schemas.microsoft.com/office/drawing/2014/main" val="3618720353"/>
                    </a:ext>
                  </a:extLst>
                </a:gridCol>
              </a:tblGrid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800" dirty="0" smtClean="0"/>
                        <a:t>Најчешће ДСГ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599970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L61Z</a:t>
                      </a:r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r-Cyrl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Хемодијализа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87765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O60Z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Вагинални порођај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04902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F76B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Аритмија, срчани застој и поремећаји проводљивости, без врло тешких или тешких КК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4602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Latn-R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O01B</a:t>
                      </a:r>
                      <a:r>
                        <a:rPr lang="sr-Latn-R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Порођај царским резом, без врло тешких или тешких КК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71354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B70C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Мождани удар (шлог) и остали цереброваскуларни поремећаји, без врло тешких или тешким КК</a:t>
                      </a: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87085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Најчешће главне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Најчешће пратеће</a:t>
                      </a:r>
                      <a:r>
                        <a:rPr lang="sr-Cyrl-RS" sz="16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дијагнозе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93797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Z491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Екстракорпорална дијализа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I10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r-Latn-RS" sz="1600" b="1" dirty="0" smtClean="0">
                          <a:latin typeface="+mn-lt"/>
                        </a:rPr>
                        <a:t>- </a:t>
                      </a:r>
                      <a:r>
                        <a:rPr lang="ru-RU" sz="1600" b="1" dirty="0" smtClean="0">
                          <a:latin typeface="+mn-lt"/>
                        </a:rPr>
                        <a:t>Повишен крвни притисак, непознатог порекла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017006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O839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Једноплодан порођај уз стучну помоћ, неозначен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N189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Хронична болест бубрега, неозначена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205141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I10</a:t>
                      </a:r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-</a:t>
                      </a:r>
                      <a:r>
                        <a:rPr lang="sr-Latn-RS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Повишен крвни притисак, непознатог порекла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E168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Други означени поремећаји унутрашњег лучења панкреаса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361165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H250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Почетна старачка катаракта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E784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Друго повећање масти у крви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649562"/>
                  </a:ext>
                </a:extLst>
              </a:tr>
              <a:tr h="3311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O820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Порођај царским резом по избору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K219</a:t>
                      </a:r>
                      <a:r>
                        <a:rPr lang="sr-Latn-R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Гастро-езофагеална рефлуксна болест без езофагитиса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418499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1600" b="1" dirty="0" smtClean="0">
                          <a:solidFill>
                            <a:schemeClr val="bg1"/>
                          </a:solidFill>
                        </a:rPr>
                        <a:t>Најчешће процедуре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393551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1383900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Вађење крви у дијагностичке сврхе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5716176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1170000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Остале електрокардиографије (ЕКГ)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270852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9220500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Неинвазивна терапеутска интервенција, некласификована на другом месту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8790615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5503600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Ултразвучни преглед абдомена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024144"/>
                  </a:ext>
                </a:extLst>
              </a:tr>
              <a:tr h="3311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9617100</a:t>
                      </a:r>
                      <a:r>
                        <a:rPr lang="sr-Latn-R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sr-Cyrl-R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Пратња или транспорт клијента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0419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47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2838</TotalTime>
  <Words>3324</Words>
  <Application>Microsoft Office PowerPoint</Application>
  <PresentationFormat>Widescreen</PresentationFormat>
  <Paragraphs>697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Office Theme</vt:lpstr>
      <vt:lpstr>Анализа груписаних података пилот здравствених установа – јун 2017.</vt:lpstr>
      <vt:lpstr>PowerPoint Presentation</vt:lpstr>
      <vt:lpstr>PowerPoint Presentation</vt:lpstr>
      <vt:lpstr>Групе са грешком</vt:lpstr>
      <vt:lpstr>Оперативне процедуре неповезане са основним узроком хоспитализације</vt:lpstr>
      <vt:lpstr>КЦ Крагујевац</vt:lpstr>
      <vt:lpstr>КБЦ Бежанијска коса</vt:lpstr>
      <vt:lpstr>ОБ Зрењанин</vt:lpstr>
      <vt:lpstr>ОБ Лесковац</vt:lpstr>
      <vt:lpstr>ОБ Крушевац</vt:lpstr>
      <vt:lpstr>ОБ Сента</vt:lpstr>
      <vt:lpstr>ЗЦ Кладово</vt:lpstr>
      <vt:lpstr>Институт за ортопедско-хируршке болести Бањица</vt:lpstr>
      <vt:lpstr>Институт за здравствену заштиту мајке и детета „др Вукан Чупић“</vt:lpstr>
      <vt:lpstr>Институт за кардиоваскуларне болести Дедиње</vt:lpstr>
      <vt:lpstr>Института за кардиоваскуларне болести Војводине</vt:lpstr>
      <vt:lpstr>Института за онкологију Војводине</vt:lpstr>
      <vt:lpstr>ГАК Народни фронт</vt:lpstr>
      <vt:lpstr>Специјална болница за интерне болести Врњачка Бања</vt:lpstr>
      <vt:lpstr>Најчешће ДСГ у општим болницама и здравственом центру</vt:lpstr>
      <vt:lpstr>Најчешће главне дијагностичке категорије (ГДК)</vt:lpstr>
      <vt:lpstr>Просечна дужина хоспитализације</vt:lpstr>
      <vt:lpstr>PowerPoint Presentation</vt:lpstr>
      <vt:lpstr>PowerPoint Presentation</vt:lpstr>
      <vt:lpstr>PowerPoint Presentation</vt:lpstr>
      <vt:lpstr>PowerPoint Presentation</vt:lpstr>
      <vt:lpstr>Дупле фактуре за истог пацијента за исту епизоду болничког лечења</vt:lpstr>
      <vt:lpstr>Отпуст у другу здравствену установу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Biljana Trivic Ivanovic</dc:creator>
  <cp:lastModifiedBy>Biljana Trivic Ivanovic</cp:lastModifiedBy>
  <cp:revision>207</cp:revision>
  <dcterms:created xsi:type="dcterms:W3CDTF">2017-06-28T10:43:28Z</dcterms:created>
  <dcterms:modified xsi:type="dcterms:W3CDTF">2017-07-31T07:44:53Z</dcterms:modified>
</cp:coreProperties>
</file>